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611" r:id="rId2"/>
    <p:sldId id="654" r:id="rId3"/>
    <p:sldId id="612" r:id="rId4"/>
    <p:sldId id="621" r:id="rId5"/>
    <p:sldId id="662" r:id="rId6"/>
    <p:sldId id="624" r:id="rId7"/>
    <p:sldId id="625" r:id="rId8"/>
    <p:sldId id="626" r:id="rId9"/>
    <p:sldId id="627" r:id="rId10"/>
    <p:sldId id="647" r:id="rId11"/>
    <p:sldId id="650" r:id="rId12"/>
    <p:sldId id="648" r:id="rId13"/>
    <p:sldId id="649" r:id="rId14"/>
    <p:sldId id="657" r:id="rId15"/>
    <p:sldId id="658" r:id="rId16"/>
    <p:sldId id="659" r:id="rId17"/>
    <p:sldId id="652" r:id="rId18"/>
    <p:sldId id="661" r:id="rId19"/>
    <p:sldId id="632" r:id="rId20"/>
  </p:sldIdLst>
  <p:sldSz cx="18288000" cy="10287000"/>
  <p:notesSz cx="6797675" cy="9926638"/>
  <p:embeddedFontLst>
    <p:embeddedFont>
      <p:font typeface="Lato" panose="020F0502020204030203" pitchFamily="34" charset="-18"/>
      <p:regular r:id="rId22"/>
      <p:bold r:id="rId23"/>
      <p:italic r:id="rId24"/>
      <p:boldItalic r:id="rId25"/>
    </p:embeddedFont>
    <p:embeddedFont>
      <p:font typeface="Lato Bold" panose="020F0802020204030203" pitchFamily="34" charset="-18"/>
      <p:bold r:id="rId26"/>
    </p:embeddedFont>
    <p:embeddedFont>
      <p:font typeface="Lato Bold Bold"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3" d="100"/>
          <a:sy n="73" d="100"/>
        </p:scale>
        <p:origin x="59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31E2C5-1C9B-4BA5-8036-A9D46C626E84}"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pl-PL"/>
        </a:p>
      </dgm:t>
    </dgm:pt>
    <dgm:pt modelId="{E272CCE8-653A-4B0F-858A-89B4120C6A86}">
      <dgm:prSet phldrT="[Tekst]" custT="1"/>
      <dgm:spPr>
        <a:gradFill flip="none" rotWithShape="0">
          <a:gsLst>
            <a:gs pos="0">
              <a:srgbClr val="00B050">
                <a:tint val="66000"/>
                <a:satMod val="160000"/>
              </a:srgbClr>
            </a:gs>
            <a:gs pos="50000">
              <a:srgbClr val="00B050">
                <a:tint val="44500"/>
                <a:satMod val="160000"/>
              </a:srgbClr>
            </a:gs>
            <a:gs pos="100000">
              <a:srgbClr val="00B050">
                <a:tint val="23500"/>
                <a:satMod val="160000"/>
              </a:srgbClr>
            </a:gs>
          </a:gsLst>
          <a:lin ang="13500000" scaled="1"/>
          <a:tileRect/>
        </a:gradFill>
      </dgm:spPr>
      <dgm:t>
        <a:bodyPr/>
        <a:lstStyle/>
        <a:p>
          <a:pPr algn="l"/>
          <a:r>
            <a:rPr lang="pl-PL" sz="2000" b="1" dirty="0">
              <a:solidFill>
                <a:schemeClr val="tx1"/>
              </a:solidFill>
              <a:effectLst/>
              <a:latin typeface="Lato Bold" panose="020F0802020204030203" pitchFamily="34" charset="-18"/>
              <a:ea typeface="Calibri" panose="020F0502020204030204" pitchFamily="34" charset="0"/>
              <a:cs typeface="Calibri Light" panose="020F0302020204030204" pitchFamily="34" charset="0"/>
            </a:rPr>
            <a:t>Cel strategiczny 1</a:t>
          </a:r>
          <a:r>
            <a:rPr lang="pl-PL" sz="1800" b="1" dirty="0">
              <a:solidFill>
                <a:schemeClr val="tx1"/>
              </a:solidFill>
              <a:effectLst/>
              <a:latin typeface="Lato Bold" panose="020F0802020204030203" pitchFamily="34" charset="-18"/>
              <a:ea typeface="Calibri" panose="020F0502020204030204" pitchFamily="34" charset="0"/>
              <a:cs typeface="Calibri Light" panose="020F0302020204030204" pitchFamily="34" charset="0"/>
            </a:rPr>
            <a:t>: </a:t>
          </a:r>
        </a:p>
        <a:p>
          <a:pPr algn="l"/>
          <a:r>
            <a:rPr lang="pl-PL" sz="2000" b="0" dirty="0">
              <a:solidFill>
                <a:schemeClr val="tx1"/>
              </a:solidFill>
              <a:effectLst/>
              <a:latin typeface="Lato" panose="020F0502020204030203" pitchFamily="34" charset="-18"/>
              <a:ea typeface="Calibri" panose="020F0502020204030204" pitchFamily="34" charset="0"/>
              <a:cs typeface="Calibri Light" panose="020F0302020204030204" pitchFamily="34" charset="0"/>
            </a:rPr>
            <a:t>Poprawa atrakcyjności </a:t>
          </a:r>
          <a:br>
            <a:rPr lang="pl-PL" sz="2000" b="0" dirty="0">
              <a:solidFill>
                <a:schemeClr val="tx1"/>
              </a:solidFill>
              <a:effectLst/>
              <a:latin typeface="Lato" panose="020F0502020204030203" pitchFamily="34" charset="-18"/>
              <a:ea typeface="Calibri" panose="020F0502020204030204" pitchFamily="34" charset="0"/>
              <a:cs typeface="Calibri Light" panose="020F0302020204030204" pitchFamily="34" charset="0"/>
            </a:rPr>
          </a:br>
          <a:r>
            <a:rPr lang="pl-PL" sz="2000" b="0" dirty="0">
              <a:solidFill>
                <a:schemeClr val="tx1"/>
              </a:solidFill>
              <a:effectLst/>
              <a:latin typeface="Lato" panose="020F0502020204030203" pitchFamily="34" charset="-18"/>
              <a:ea typeface="Calibri" panose="020F0502020204030204" pitchFamily="34" charset="0"/>
              <a:cs typeface="Calibri Light" panose="020F0302020204030204" pitchFamily="34" charset="0"/>
            </a:rPr>
            <a:t>i jakości życia w mieście oraz zapobieganie negatywnym trendom demograficznym</a:t>
          </a:r>
          <a:endParaRPr lang="pl-PL" sz="1800" b="1" dirty="0">
            <a:solidFill>
              <a:schemeClr val="tx1"/>
            </a:solidFill>
            <a:effectLst/>
            <a:latin typeface="Lato" panose="020F0502020204030203" pitchFamily="34" charset="-18"/>
            <a:ea typeface="Calibri" panose="020F0502020204030204" pitchFamily="34" charset="0"/>
            <a:cs typeface="Calibri Light" panose="020F0302020204030204" pitchFamily="34" charset="0"/>
          </a:endParaRPr>
        </a:p>
        <a:p>
          <a:pPr algn="l"/>
          <a:r>
            <a:rPr lang="pl-PL" sz="2000" b="1" dirty="0">
              <a:solidFill>
                <a:schemeClr val="tx1"/>
              </a:solidFill>
              <a:effectLst/>
              <a:latin typeface="Lato Bold" panose="020F0802020204030203" pitchFamily="34" charset="-18"/>
              <a:ea typeface="Calibri" panose="020F0502020204030204" pitchFamily="34" charset="0"/>
              <a:cs typeface="Calibri Light" panose="020F0302020204030204" pitchFamily="34" charset="0"/>
            </a:rPr>
            <a:t>Cel strategiczny 2: </a:t>
          </a:r>
        </a:p>
        <a:p>
          <a:pPr algn="l"/>
          <a:r>
            <a:rPr lang="pl-PL" sz="2000" b="0" dirty="0">
              <a:solidFill>
                <a:schemeClr val="tx1"/>
              </a:solidFill>
              <a:effectLst/>
              <a:latin typeface="Lato" panose="020F0502020204030203" pitchFamily="34" charset="-18"/>
              <a:ea typeface="Calibri" panose="020F0502020204030204" pitchFamily="34" charset="0"/>
              <a:cs typeface="Calibri Light" panose="020F0302020204030204" pitchFamily="34" charset="0"/>
            </a:rPr>
            <a:t>Budowa tożsamości lokalnej i społeczeństwa obywatelskiego</a:t>
          </a:r>
          <a:endParaRPr lang="pl-PL" sz="2000" dirty="0">
            <a:solidFill>
              <a:schemeClr val="tx1"/>
            </a:solidFill>
            <a:latin typeface="Lato" panose="020F0502020204030203" pitchFamily="34" charset="-18"/>
          </a:endParaRPr>
        </a:p>
      </dgm:t>
    </dgm:pt>
    <dgm:pt modelId="{47735C0E-619B-49B8-B4B6-F16E0D47F3CC}" type="parTrans" cxnId="{58551557-468F-4C51-AE23-C53E05477BB1}">
      <dgm:prSet/>
      <dgm:spPr/>
      <dgm:t>
        <a:bodyPr/>
        <a:lstStyle/>
        <a:p>
          <a:endParaRPr lang="pl-PL"/>
        </a:p>
      </dgm:t>
    </dgm:pt>
    <dgm:pt modelId="{88DCC809-93EC-4AAA-A3E0-1CC8E975C2CF}" type="sibTrans" cxnId="{58551557-468F-4C51-AE23-C53E05477BB1}">
      <dgm:prSet/>
      <dgm:spPr>
        <a:solidFill>
          <a:schemeClr val="tx1"/>
        </a:solidFill>
      </dgm:spPr>
      <dgm:t>
        <a:bodyPr/>
        <a:lstStyle/>
        <a:p>
          <a:endParaRPr lang="pl-PL"/>
        </a:p>
      </dgm:t>
    </dgm:pt>
    <dgm:pt modelId="{CF705A01-30E6-44C2-BFB0-8A0748D4A04E}">
      <dgm:prSet phldrT="[Tekst]" custT="1"/>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16200000" scaled="1"/>
          <a:tileRect/>
        </a:gradFill>
      </dgm:spPr>
      <dgm:t>
        <a:bodyPr tIns="0"/>
        <a:lstStyle/>
        <a:p>
          <a:pPr algn="l"/>
          <a:r>
            <a:rPr lang="pl-PL" sz="2000" b="1" kern="1200" dirty="0">
              <a:solidFill>
                <a:schemeClr val="tx1"/>
              </a:solidFill>
              <a:effectLst/>
              <a:latin typeface="Lato Bold" panose="020F0802020204030203" pitchFamily="34" charset="-18"/>
              <a:ea typeface="Calibri" panose="020F0502020204030204" pitchFamily="34" charset="0"/>
              <a:cs typeface="Calibri Light" panose="020F0302020204030204" pitchFamily="34" charset="0"/>
            </a:rPr>
            <a:t>Cel strategiczny 3:</a:t>
          </a:r>
        </a:p>
        <a:p>
          <a:pPr algn="l"/>
          <a:r>
            <a:rPr lang="pl-PL" sz="2000" kern="1200" dirty="0">
              <a:solidFill>
                <a:schemeClr val="tx1"/>
              </a:solidFill>
              <a:effectLst/>
              <a:latin typeface="Lato" panose="020F0502020204030203" pitchFamily="34" charset="-18"/>
              <a:ea typeface="Calibri" panose="020F0502020204030204" pitchFamily="34" charset="0"/>
              <a:cs typeface="Calibri Light" panose="020F0302020204030204" pitchFamily="34" charset="0"/>
            </a:rPr>
            <a:t>Rozwinięta, konkurencyjna i innowacyjna gospodarka wykorzystująca potencjał turystyczny, kulturowy i uzdrowiskowy miasta</a:t>
          </a:r>
          <a:endParaRPr lang="pl-PL" sz="2000" b="1" kern="1200" dirty="0">
            <a:solidFill>
              <a:schemeClr val="tx1"/>
            </a:solidFill>
            <a:effectLst/>
            <a:latin typeface="Lato" panose="020F0502020204030203" pitchFamily="34" charset="-18"/>
            <a:ea typeface="Calibri" panose="020F0502020204030204" pitchFamily="34" charset="0"/>
            <a:cs typeface="Calibri Light" panose="020F0302020204030204" pitchFamily="34" charset="0"/>
          </a:endParaRPr>
        </a:p>
      </dgm:t>
    </dgm:pt>
    <dgm:pt modelId="{4D55E0D8-B534-429F-BF15-552204165993}" type="parTrans" cxnId="{C803DC3A-331C-4367-AEB9-3DB32A8FFE4B}">
      <dgm:prSet/>
      <dgm:spPr/>
      <dgm:t>
        <a:bodyPr/>
        <a:lstStyle/>
        <a:p>
          <a:endParaRPr lang="pl-PL"/>
        </a:p>
      </dgm:t>
    </dgm:pt>
    <dgm:pt modelId="{4E1619FA-8D07-4E28-95A7-DF8044396349}" type="sibTrans" cxnId="{C803DC3A-331C-4367-AEB9-3DB32A8FFE4B}">
      <dgm:prSet/>
      <dgm:spPr>
        <a:solidFill>
          <a:schemeClr val="tx1"/>
        </a:solidFill>
      </dgm:spPr>
      <dgm:t>
        <a:bodyPr/>
        <a:lstStyle/>
        <a:p>
          <a:endParaRPr lang="pl-PL"/>
        </a:p>
      </dgm:t>
    </dgm:pt>
    <dgm:pt modelId="{BE81C4E9-85F2-454A-9A49-B5A1D611DD5E}">
      <dgm:prSet phldrT="[Tekst]" custT="1"/>
      <dgm:spPr>
        <a:gradFill flip="none" rotWithShape="0">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3500000" scaled="1"/>
          <a:tileRect/>
        </a:gradFill>
      </dgm:spPr>
      <dgm:t>
        <a:bodyPr tIns="0"/>
        <a:lstStyle/>
        <a:p>
          <a:pPr marL="0" lvl="0" indent="0" algn="l" defTabSz="711200">
            <a:lnSpc>
              <a:spcPct val="90000"/>
            </a:lnSpc>
            <a:spcBef>
              <a:spcPct val="0"/>
            </a:spcBef>
            <a:spcAft>
              <a:spcPct val="35000"/>
            </a:spcAft>
            <a:buNone/>
          </a:pPr>
          <a:r>
            <a:rPr lang="pl-PL" sz="2000" b="1" kern="1200" dirty="0">
              <a:solidFill>
                <a:schemeClr val="tx1"/>
              </a:solidFill>
              <a:effectLst/>
              <a:latin typeface="Lato Bold" panose="020F0802020204030203" pitchFamily="34" charset="-18"/>
              <a:ea typeface="Calibri" panose="020F0502020204030204" pitchFamily="34" charset="0"/>
              <a:cs typeface="Calibri Light" panose="020F0302020204030204" pitchFamily="34" charset="0"/>
            </a:rPr>
            <a:t>Cel strategiczny 4: </a:t>
          </a:r>
        </a:p>
        <a:p>
          <a:pPr marL="0" lvl="0" indent="0" algn="l" defTabSz="711200">
            <a:lnSpc>
              <a:spcPct val="90000"/>
            </a:lnSpc>
            <a:spcBef>
              <a:spcPct val="0"/>
            </a:spcBef>
            <a:spcAft>
              <a:spcPct val="35000"/>
            </a:spcAft>
            <a:buNone/>
          </a:pPr>
          <a:r>
            <a:rPr lang="pl-PL" sz="2000" b="0" kern="1200" dirty="0">
              <a:solidFill>
                <a:schemeClr val="tx1"/>
              </a:solidFill>
              <a:effectLst/>
              <a:latin typeface="Lato" panose="020F0502020204030203" pitchFamily="34" charset="-18"/>
              <a:ea typeface="Calibri" panose="020F0502020204030204" pitchFamily="34" charset="0"/>
              <a:cs typeface="Calibri Light" panose="020F0302020204030204" pitchFamily="34" charset="0"/>
            </a:rPr>
            <a:t>Wysoki stopień integracji przestrzennej oraz zachowania zasobów naturalnych</a:t>
          </a:r>
        </a:p>
      </dgm:t>
    </dgm:pt>
    <dgm:pt modelId="{1E9303CB-5057-4389-A40C-A8EEBBA54D7E}" type="parTrans" cxnId="{9462B1A3-2E03-4048-AAE2-C3FA8EAC06EC}">
      <dgm:prSet/>
      <dgm:spPr/>
      <dgm:t>
        <a:bodyPr/>
        <a:lstStyle/>
        <a:p>
          <a:endParaRPr lang="pl-PL"/>
        </a:p>
      </dgm:t>
    </dgm:pt>
    <dgm:pt modelId="{5D32B36A-F636-47E5-89A4-6605BCA6A738}" type="sibTrans" cxnId="{9462B1A3-2E03-4048-AAE2-C3FA8EAC06EC}">
      <dgm:prSet/>
      <dgm:spPr/>
      <dgm:t>
        <a:bodyPr/>
        <a:lstStyle/>
        <a:p>
          <a:endParaRPr lang="pl-PL"/>
        </a:p>
      </dgm:t>
    </dgm:pt>
    <dgm:pt modelId="{548ED751-8A29-41B7-A61A-7B73F64A16FC}" type="pres">
      <dgm:prSet presAssocID="{8831E2C5-1C9B-4BA5-8036-A9D46C626E84}" presName="Name0" presStyleCnt="0">
        <dgm:presLayoutVars>
          <dgm:dir/>
          <dgm:resizeHandles val="exact"/>
        </dgm:presLayoutVars>
      </dgm:prSet>
      <dgm:spPr/>
    </dgm:pt>
    <dgm:pt modelId="{4EFC3044-7789-4347-A421-777809BBE0E0}" type="pres">
      <dgm:prSet presAssocID="{E272CCE8-653A-4B0F-858A-89B4120C6A86}" presName="composite" presStyleCnt="0"/>
      <dgm:spPr/>
    </dgm:pt>
    <dgm:pt modelId="{8BD9D7F5-4221-4974-8D46-96D78ABEE927}" type="pres">
      <dgm:prSet presAssocID="{E272CCE8-653A-4B0F-858A-89B4120C6A86}" presName="imagSh" presStyleLbl="bgImgPlace1" presStyleIdx="0" presStyleCnt="3" custScaleX="106266" custScaleY="145433"/>
      <dgm:spPr>
        <a:solidFill>
          <a:srgbClr val="00B050"/>
        </a:solidFill>
      </dgm:spPr>
    </dgm:pt>
    <dgm:pt modelId="{EF6097BA-78D7-4A62-8645-229D066C7962}" type="pres">
      <dgm:prSet presAssocID="{E272CCE8-653A-4B0F-858A-89B4120C6A86}" presName="txNode" presStyleLbl="node1" presStyleIdx="0" presStyleCnt="3" custScaleX="105974" custScaleY="143629" custLinFactNeighborX="-1664" custLinFactNeighborY="-13309">
        <dgm:presLayoutVars>
          <dgm:bulletEnabled val="1"/>
        </dgm:presLayoutVars>
      </dgm:prSet>
      <dgm:spPr/>
    </dgm:pt>
    <dgm:pt modelId="{C948CAC9-5B9F-4E72-9787-14113565B4E9}" type="pres">
      <dgm:prSet presAssocID="{88DCC809-93EC-4AAA-A3E0-1CC8E975C2CF}" presName="sibTrans" presStyleLbl="sibTrans2D1" presStyleIdx="0" presStyleCnt="2"/>
      <dgm:spPr/>
    </dgm:pt>
    <dgm:pt modelId="{607C0493-0F70-48A0-950D-56110145BEE6}" type="pres">
      <dgm:prSet presAssocID="{88DCC809-93EC-4AAA-A3E0-1CC8E975C2CF}" presName="connTx" presStyleLbl="sibTrans2D1" presStyleIdx="0" presStyleCnt="2"/>
      <dgm:spPr/>
    </dgm:pt>
    <dgm:pt modelId="{D383B105-DF9C-4145-8431-70A83569F783}" type="pres">
      <dgm:prSet presAssocID="{CF705A01-30E6-44C2-BFB0-8A0748D4A04E}" presName="composite" presStyleCnt="0"/>
      <dgm:spPr/>
    </dgm:pt>
    <dgm:pt modelId="{BDFF03DF-07F3-4811-9FF2-A1FED757AE56}" type="pres">
      <dgm:prSet presAssocID="{CF705A01-30E6-44C2-BFB0-8A0748D4A04E}" presName="imagSh" presStyleLbl="bgImgPlace1" presStyleIdx="1" presStyleCnt="3" custScaleX="104457" custScaleY="141778" custLinFactNeighborX="-233" custLinFactNeighborY="484"/>
      <dgm:spPr>
        <a:solidFill>
          <a:srgbClr val="C00000"/>
        </a:solidFill>
      </dgm:spPr>
    </dgm:pt>
    <dgm:pt modelId="{F72E1FE1-E4CA-4E8B-AD33-8364879B2908}" type="pres">
      <dgm:prSet presAssocID="{CF705A01-30E6-44C2-BFB0-8A0748D4A04E}" presName="txNode" presStyleLbl="node1" presStyleIdx="1" presStyleCnt="3" custScaleX="102887" custScaleY="143959" custLinFactNeighborX="-5440" custLinFactNeighborY="-10903">
        <dgm:presLayoutVars>
          <dgm:bulletEnabled val="1"/>
        </dgm:presLayoutVars>
      </dgm:prSet>
      <dgm:spPr/>
    </dgm:pt>
    <dgm:pt modelId="{F051000F-7762-4192-AC27-A576195CDE5A}" type="pres">
      <dgm:prSet presAssocID="{4E1619FA-8D07-4E28-95A7-DF8044396349}" presName="sibTrans" presStyleLbl="sibTrans2D1" presStyleIdx="1" presStyleCnt="2"/>
      <dgm:spPr/>
    </dgm:pt>
    <dgm:pt modelId="{0CA12BDE-7530-4BBD-AE22-3FAE3A764CFF}" type="pres">
      <dgm:prSet presAssocID="{4E1619FA-8D07-4E28-95A7-DF8044396349}" presName="connTx" presStyleLbl="sibTrans2D1" presStyleIdx="1" presStyleCnt="2"/>
      <dgm:spPr/>
    </dgm:pt>
    <dgm:pt modelId="{E549BFAD-D4FD-418F-B50A-5398214655EF}" type="pres">
      <dgm:prSet presAssocID="{BE81C4E9-85F2-454A-9A49-B5A1D611DD5E}" presName="composite" presStyleCnt="0"/>
      <dgm:spPr/>
    </dgm:pt>
    <dgm:pt modelId="{32FD4A98-D008-47CC-96C2-065939B5BDDF}" type="pres">
      <dgm:prSet presAssocID="{BE81C4E9-85F2-454A-9A49-B5A1D611DD5E}" presName="imagSh" presStyleLbl="bgImgPlace1" presStyleIdx="2" presStyleCnt="3" custScaleX="102724" custScaleY="136756"/>
      <dgm:spPr>
        <a:solidFill>
          <a:schemeClr val="bg1">
            <a:lumMod val="50000"/>
          </a:schemeClr>
        </a:solidFill>
      </dgm:spPr>
    </dgm:pt>
    <dgm:pt modelId="{C0DF0AD9-7174-437F-ABBF-EF844CF2F18C}" type="pres">
      <dgm:prSet presAssocID="{BE81C4E9-85F2-454A-9A49-B5A1D611DD5E}" presName="txNode" presStyleLbl="node1" presStyleIdx="2" presStyleCnt="3" custScaleX="104847" custScaleY="144546" custLinFactNeighborX="-1842" custLinFactNeighborY="-8747">
        <dgm:presLayoutVars>
          <dgm:bulletEnabled val="1"/>
        </dgm:presLayoutVars>
      </dgm:prSet>
      <dgm:spPr/>
    </dgm:pt>
  </dgm:ptLst>
  <dgm:cxnLst>
    <dgm:cxn modelId="{92450C04-E75D-4CCF-9FC4-219114159C96}" type="presOf" srcId="{E272CCE8-653A-4B0F-858A-89B4120C6A86}" destId="{EF6097BA-78D7-4A62-8645-229D066C7962}" srcOrd="0" destOrd="0" presId="urn:microsoft.com/office/officeart/2005/8/layout/hProcess10"/>
    <dgm:cxn modelId="{2E7E5823-1DC9-4CC1-994F-7B549D4E2605}" type="presOf" srcId="{88DCC809-93EC-4AAA-A3E0-1CC8E975C2CF}" destId="{C948CAC9-5B9F-4E72-9787-14113565B4E9}" srcOrd="0" destOrd="0" presId="urn:microsoft.com/office/officeart/2005/8/layout/hProcess10"/>
    <dgm:cxn modelId="{C803DC3A-331C-4367-AEB9-3DB32A8FFE4B}" srcId="{8831E2C5-1C9B-4BA5-8036-A9D46C626E84}" destId="{CF705A01-30E6-44C2-BFB0-8A0748D4A04E}" srcOrd="1" destOrd="0" parTransId="{4D55E0D8-B534-429F-BF15-552204165993}" sibTransId="{4E1619FA-8D07-4E28-95A7-DF8044396349}"/>
    <dgm:cxn modelId="{9C1FAF3D-D43C-48F8-9A6A-8240446194E2}" type="presOf" srcId="{88DCC809-93EC-4AAA-A3E0-1CC8E975C2CF}" destId="{607C0493-0F70-48A0-950D-56110145BEE6}" srcOrd="1" destOrd="0" presId="urn:microsoft.com/office/officeart/2005/8/layout/hProcess10"/>
    <dgm:cxn modelId="{EC415955-806A-4505-888B-A3F4E7AC3D74}" type="presOf" srcId="{4E1619FA-8D07-4E28-95A7-DF8044396349}" destId="{F051000F-7762-4192-AC27-A576195CDE5A}" srcOrd="0" destOrd="0" presId="urn:microsoft.com/office/officeart/2005/8/layout/hProcess10"/>
    <dgm:cxn modelId="{58551557-468F-4C51-AE23-C53E05477BB1}" srcId="{8831E2C5-1C9B-4BA5-8036-A9D46C626E84}" destId="{E272CCE8-653A-4B0F-858A-89B4120C6A86}" srcOrd="0" destOrd="0" parTransId="{47735C0E-619B-49B8-B4B6-F16E0D47F3CC}" sibTransId="{88DCC809-93EC-4AAA-A3E0-1CC8E975C2CF}"/>
    <dgm:cxn modelId="{7C0FB95A-C87E-4DFD-83E1-5B4DB213EF63}" type="presOf" srcId="{BE81C4E9-85F2-454A-9A49-B5A1D611DD5E}" destId="{C0DF0AD9-7174-437F-ABBF-EF844CF2F18C}" srcOrd="0" destOrd="0" presId="urn:microsoft.com/office/officeart/2005/8/layout/hProcess10"/>
    <dgm:cxn modelId="{B748B784-94B9-4A13-B86D-CE86F779F834}" type="presOf" srcId="{8831E2C5-1C9B-4BA5-8036-A9D46C626E84}" destId="{548ED751-8A29-41B7-A61A-7B73F64A16FC}" srcOrd="0" destOrd="0" presId="urn:microsoft.com/office/officeart/2005/8/layout/hProcess10"/>
    <dgm:cxn modelId="{9462B1A3-2E03-4048-AAE2-C3FA8EAC06EC}" srcId="{8831E2C5-1C9B-4BA5-8036-A9D46C626E84}" destId="{BE81C4E9-85F2-454A-9A49-B5A1D611DD5E}" srcOrd="2" destOrd="0" parTransId="{1E9303CB-5057-4389-A40C-A8EEBBA54D7E}" sibTransId="{5D32B36A-F636-47E5-89A4-6605BCA6A738}"/>
    <dgm:cxn modelId="{071D70D0-801C-46AD-8D98-513B40A4C05A}" type="presOf" srcId="{4E1619FA-8D07-4E28-95A7-DF8044396349}" destId="{0CA12BDE-7530-4BBD-AE22-3FAE3A764CFF}" srcOrd="1" destOrd="0" presId="urn:microsoft.com/office/officeart/2005/8/layout/hProcess10"/>
    <dgm:cxn modelId="{9CBECAF5-BEE2-425B-A155-432A8C951008}" type="presOf" srcId="{CF705A01-30E6-44C2-BFB0-8A0748D4A04E}" destId="{F72E1FE1-E4CA-4E8B-AD33-8364879B2908}" srcOrd="0" destOrd="0" presId="urn:microsoft.com/office/officeart/2005/8/layout/hProcess10"/>
    <dgm:cxn modelId="{8C8CAA09-CD47-492E-B393-3D66AC44E289}" type="presParOf" srcId="{548ED751-8A29-41B7-A61A-7B73F64A16FC}" destId="{4EFC3044-7789-4347-A421-777809BBE0E0}" srcOrd="0" destOrd="0" presId="urn:microsoft.com/office/officeart/2005/8/layout/hProcess10"/>
    <dgm:cxn modelId="{B12E4CF7-BBE8-46A9-8F89-9372C9EB328E}" type="presParOf" srcId="{4EFC3044-7789-4347-A421-777809BBE0E0}" destId="{8BD9D7F5-4221-4974-8D46-96D78ABEE927}" srcOrd="0" destOrd="0" presId="urn:microsoft.com/office/officeart/2005/8/layout/hProcess10"/>
    <dgm:cxn modelId="{B987B729-1412-4168-B782-71B64717F415}" type="presParOf" srcId="{4EFC3044-7789-4347-A421-777809BBE0E0}" destId="{EF6097BA-78D7-4A62-8645-229D066C7962}" srcOrd="1" destOrd="0" presId="urn:microsoft.com/office/officeart/2005/8/layout/hProcess10"/>
    <dgm:cxn modelId="{501FB65C-8739-4CEC-A09C-91874C871F36}" type="presParOf" srcId="{548ED751-8A29-41B7-A61A-7B73F64A16FC}" destId="{C948CAC9-5B9F-4E72-9787-14113565B4E9}" srcOrd="1" destOrd="0" presId="urn:microsoft.com/office/officeart/2005/8/layout/hProcess10"/>
    <dgm:cxn modelId="{AC35148A-515A-4CD2-8301-482D6F07AF7F}" type="presParOf" srcId="{C948CAC9-5B9F-4E72-9787-14113565B4E9}" destId="{607C0493-0F70-48A0-950D-56110145BEE6}" srcOrd="0" destOrd="0" presId="urn:microsoft.com/office/officeart/2005/8/layout/hProcess10"/>
    <dgm:cxn modelId="{D1295408-E3B4-4C2F-BCBC-7485D2E3B4E8}" type="presParOf" srcId="{548ED751-8A29-41B7-A61A-7B73F64A16FC}" destId="{D383B105-DF9C-4145-8431-70A83569F783}" srcOrd="2" destOrd="0" presId="urn:microsoft.com/office/officeart/2005/8/layout/hProcess10"/>
    <dgm:cxn modelId="{09CCDCD6-9C93-4384-A25C-C419CA6D1007}" type="presParOf" srcId="{D383B105-DF9C-4145-8431-70A83569F783}" destId="{BDFF03DF-07F3-4811-9FF2-A1FED757AE56}" srcOrd="0" destOrd="0" presId="urn:microsoft.com/office/officeart/2005/8/layout/hProcess10"/>
    <dgm:cxn modelId="{27368098-BB8A-46D0-83DC-2D6953DC6752}" type="presParOf" srcId="{D383B105-DF9C-4145-8431-70A83569F783}" destId="{F72E1FE1-E4CA-4E8B-AD33-8364879B2908}" srcOrd="1" destOrd="0" presId="urn:microsoft.com/office/officeart/2005/8/layout/hProcess10"/>
    <dgm:cxn modelId="{F6D4870A-09A6-4E12-981D-4A3D7DF1F65B}" type="presParOf" srcId="{548ED751-8A29-41B7-A61A-7B73F64A16FC}" destId="{F051000F-7762-4192-AC27-A576195CDE5A}" srcOrd="3" destOrd="0" presId="urn:microsoft.com/office/officeart/2005/8/layout/hProcess10"/>
    <dgm:cxn modelId="{2C50CC82-048F-4187-9537-18E85DA337B5}" type="presParOf" srcId="{F051000F-7762-4192-AC27-A576195CDE5A}" destId="{0CA12BDE-7530-4BBD-AE22-3FAE3A764CFF}" srcOrd="0" destOrd="0" presId="urn:microsoft.com/office/officeart/2005/8/layout/hProcess10"/>
    <dgm:cxn modelId="{19723E2B-B049-431A-8BF5-EB93F06B628F}" type="presParOf" srcId="{548ED751-8A29-41B7-A61A-7B73F64A16FC}" destId="{E549BFAD-D4FD-418F-B50A-5398214655EF}" srcOrd="4" destOrd="0" presId="urn:microsoft.com/office/officeart/2005/8/layout/hProcess10"/>
    <dgm:cxn modelId="{20A69EE9-EE8E-4A9F-B56F-15A6CF02727F}" type="presParOf" srcId="{E549BFAD-D4FD-418F-B50A-5398214655EF}" destId="{32FD4A98-D008-47CC-96C2-065939B5BDDF}" srcOrd="0" destOrd="0" presId="urn:microsoft.com/office/officeart/2005/8/layout/hProcess10"/>
    <dgm:cxn modelId="{1B409A81-26B7-4944-B2E5-7363DBC59BA4}" type="presParOf" srcId="{E549BFAD-D4FD-418F-B50A-5398214655EF}" destId="{C0DF0AD9-7174-437F-ABBF-EF844CF2F18C}" srcOrd="1" destOrd="0" presId="urn:microsoft.com/office/officeart/2005/8/layout/hProcess10"/>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9D7F5-4221-4974-8D46-96D78ABEE927}">
      <dsp:nvSpPr>
        <dsp:cNvPr id="0" name=""/>
        <dsp:cNvSpPr/>
      </dsp:nvSpPr>
      <dsp:spPr>
        <a:xfrm>
          <a:off x="3478" y="789408"/>
          <a:ext cx="2869720" cy="3927428"/>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6097BA-78D7-4A62-8645-229D066C7962}">
      <dsp:nvSpPr>
        <dsp:cNvPr id="0" name=""/>
        <dsp:cNvSpPr/>
      </dsp:nvSpPr>
      <dsp:spPr>
        <a:xfrm>
          <a:off x="402102" y="2074660"/>
          <a:ext cx="2861835" cy="3878711"/>
        </a:xfrm>
        <a:prstGeom prst="roundRect">
          <a:avLst>
            <a:gd name="adj" fmla="val 10000"/>
          </a:avLst>
        </a:prstGeom>
        <a:gradFill flip="none" rotWithShape="0">
          <a:gsLst>
            <a:gs pos="0">
              <a:srgbClr val="00B050">
                <a:tint val="66000"/>
                <a:satMod val="160000"/>
              </a:srgbClr>
            </a:gs>
            <a:gs pos="50000">
              <a:srgbClr val="00B050">
                <a:tint val="44500"/>
                <a:satMod val="160000"/>
              </a:srgbClr>
            </a:gs>
            <a:gs pos="100000">
              <a:srgbClr val="00B050">
                <a:tint val="23500"/>
                <a:satMod val="160000"/>
              </a:srgbClr>
            </a:gs>
          </a:gsLst>
          <a:lin ang="135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l-PL" sz="2000" b="1" kern="1200" dirty="0">
              <a:solidFill>
                <a:schemeClr val="tx1"/>
              </a:solidFill>
              <a:effectLst/>
              <a:latin typeface="Lato Bold" panose="020F0802020204030203" pitchFamily="34" charset="-18"/>
              <a:ea typeface="Calibri" panose="020F0502020204030204" pitchFamily="34" charset="0"/>
              <a:cs typeface="Calibri Light" panose="020F0302020204030204" pitchFamily="34" charset="0"/>
            </a:rPr>
            <a:t>Cel strategiczny 1</a:t>
          </a:r>
          <a:r>
            <a:rPr lang="pl-PL" sz="1800" b="1" kern="1200" dirty="0">
              <a:solidFill>
                <a:schemeClr val="tx1"/>
              </a:solidFill>
              <a:effectLst/>
              <a:latin typeface="Lato Bold" panose="020F0802020204030203" pitchFamily="34" charset="-18"/>
              <a:ea typeface="Calibri" panose="020F0502020204030204" pitchFamily="34" charset="0"/>
              <a:cs typeface="Calibri Light" panose="020F0302020204030204" pitchFamily="34" charset="0"/>
            </a:rPr>
            <a:t>: </a:t>
          </a:r>
        </a:p>
        <a:p>
          <a:pPr marL="0" lvl="0" indent="0" algn="l" defTabSz="889000">
            <a:lnSpc>
              <a:spcPct val="90000"/>
            </a:lnSpc>
            <a:spcBef>
              <a:spcPct val="0"/>
            </a:spcBef>
            <a:spcAft>
              <a:spcPct val="35000"/>
            </a:spcAft>
            <a:buNone/>
          </a:pPr>
          <a:r>
            <a:rPr lang="pl-PL" sz="2000" b="0" kern="1200" dirty="0">
              <a:solidFill>
                <a:schemeClr val="tx1"/>
              </a:solidFill>
              <a:effectLst/>
              <a:latin typeface="Lato" panose="020F0502020204030203" pitchFamily="34" charset="-18"/>
              <a:ea typeface="Calibri" panose="020F0502020204030204" pitchFamily="34" charset="0"/>
              <a:cs typeface="Calibri Light" panose="020F0302020204030204" pitchFamily="34" charset="0"/>
            </a:rPr>
            <a:t>Poprawa atrakcyjności </a:t>
          </a:r>
          <a:br>
            <a:rPr lang="pl-PL" sz="2000" b="0" kern="1200" dirty="0">
              <a:solidFill>
                <a:schemeClr val="tx1"/>
              </a:solidFill>
              <a:effectLst/>
              <a:latin typeface="Lato" panose="020F0502020204030203" pitchFamily="34" charset="-18"/>
              <a:ea typeface="Calibri" panose="020F0502020204030204" pitchFamily="34" charset="0"/>
              <a:cs typeface="Calibri Light" panose="020F0302020204030204" pitchFamily="34" charset="0"/>
            </a:rPr>
          </a:br>
          <a:r>
            <a:rPr lang="pl-PL" sz="2000" b="0" kern="1200" dirty="0">
              <a:solidFill>
                <a:schemeClr val="tx1"/>
              </a:solidFill>
              <a:effectLst/>
              <a:latin typeface="Lato" panose="020F0502020204030203" pitchFamily="34" charset="-18"/>
              <a:ea typeface="Calibri" panose="020F0502020204030204" pitchFamily="34" charset="0"/>
              <a:cs typeface="Calibri Light" panose="020F0302020204030204" pitchFamily="34" charset="0"/>
            </a:rPr>
            <a:t>i jakości życia w mieście oraz zapobieganie negatywnym trendom demograficznym</a:t>
          </a:r>
          <a:endParaRPr lang="pl-PL" sz="1800" b="1" kern="1200" dirty="0">
            <a:solidFill>
              <a:schemeClr val="tx1"/>
            </a:solidFill>
            <a:effectLst/>
            <a:latin typeface="Lato" panose="020F0502020204030203" pitchFamily="34" charset="-18"/>
            <a:ea typeface="Calibri" panose="020F0502020204030204" pitchFamily="34" charset="0"/>
            <a:cs typeface="Calibri Light" panose="020F0302020204030204" pitchFamily="34" charset="0"/>
          </a:endParaRPr>
        </a:p>
        <a:p>
          <a:pPr marL="0" lvl="0" indent="0" algn="l" defTabSz="889000">
            <a:lnSpc>
              <a:spcPct val="90000"/>
            </a:lnSpc>
            <a:spcBef>
              <a:spcPct val="0"/>
            </a:spcBef>
            <a:spcAft>
              <a:spcPct val="35000"/>
            </a:spcAft>
            <a:buNone/>
          </a:pPr>
          <a:r>
            <a:rPr lang="pl-PL" sz="2000" b="1" kern="1200" dirty="0">
              <a:solidFill>
                <a:schemeClr val="tx1"/>
              </a:solidFill>
              <a:effectLst/>
              <a:latin typeface="Lato Bold" panose="020F0802020204030203" pitchFamily="34" charset="-18"/>
              <a:ea typeface="Calibri" panose="020F0502020204030204" pitchFamily="34" charset="0"/>
              <a:cs typeface="Calibri Light" panose="020F0302020204030204" pitchFamily="34" charset="0"/>
            </a:rPr>
            <a:t>Cel strategiczny 2: </a:t>
          </a:r>
        </a:p>
        <a:p>
          <a:pPr marL="0" lvl="0" indent="0" algn="l" defTabSz="889000">
            <a:lnSpc>
              <a:spcPct val="90000"/>
            </a:lnSpc>
            <a:spcBef>
              <a:spcPct val="0"/>
            </a:spcBef>
            <a:spcAft>
              <a:spcPct val="35000"/>
            </a:spcAft>
            <a:buNone/>
          </a:pPr>
          <a:r>
            <a:rPr lang="pl-PL" sz="2000" b="0" kern="1200" dirty="0">
              <a:solidFill>
                <a:schemeClr val="tx1"/>
              </a:solidFill>
              <a:effectLst/>
              <a:latin typeface="Lato" panose="020F0502020204030203" pitchFamily="34" charset="-18"/>
              <a:ea typeface="Calibri" panose="020F0502020204030204" pitchFamily="34" charset="0"/>
              <a:cs typeface="Calibri Light" panose="020F0302020204030204" pitchFamily="34" charset="0"/>
            </a:rPr>
            <a:t>Budowa tożsamości lokalnej i społeczeństwa obywatelskiego</a:t>
          </a:r>
          <a:endParaRPr lang="pl-PL" sz="2000" kern="1200" dirty="0">
            <a:solidFill>
              <a:schemeClr val="tx1"/>
            </a:solidFill>
            <a:latin typeface="Lato" panose="020F0502020204030203" pitchFamily="34" charset="-18"/>
          </a:endParaRPr>
        </a:p>
      </dsp:txBody>
      <dsp:txXfrm>
        <a:off x="485922" y="2158480"/>
        <a:ext cx="2694195" cy="3711071"/>
      </dsp:txXfrm>
    </dsp:sp>
    <dsp:sp modelId="{C948CAC9-5B9F-4E72-9787-14113565B4E9}">
      <dsp:nvSpPr>
        <dsp:cNvPr id="0" name=""/>
        <dsp:cNvSpPr/>
      </dsp:nvSpPr>
      <dsp:spPr>
        <a:xfrm rot="21588995">
          <a:off x="3389793" y="2421601"/>
          <a:ext cx="516597" cy="648894"/>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pl-PL" sz="2700" kern="1200"/>
        </a:p>
      </dsp:txBody>
      <dsp:txXfrm>
        <a:off x="3389793" y="2551628"/>
        <a:ext cx="361618" cy="389336"/>
      </dsp:txXfrm>
    </dsp:sp>
    <dsp:sp modelId="{BDFF03DF-07F3-4811-9FF2-A1FED757AE56}">
      <dsp:nvSpPr>
        <dsp:cNvPr id="0" name=""/>
        <dsp:cNvSpPr/>
      </dsp:nvSpPr>
      <dsp:spPr>
        <a:xfrm>
          <a:off x="4349185" y="824926"/>
          <a:ext cx="2820868" cy="3828725"/>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2E1FE1-E4CA-4E8B-AD33-8364879B2908}">
      <dsp:nvSpPr>
        <dsp:cNvPr id="0" name=""/>
        <dsp:cNvSpPr/>
      </dsp:nvSpPr>
      <dsp:spPr>
        <a:xfrm>
          <a:off x="4669386" y="2108275"/>
          <a:ext cx="2778470" cy="3887623"/>
        </a:xfrm>
        <a:prstGeom prst="roundRect">
          <a:avLst>
            <a:gd name="adj" fmla="val 10000"/>
          </a:avLst>
        </a:prstGeom>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162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76200" numCol="1" spcCol="1270" anchor="ctr" anchorCtr="0">
          <a:noAutofit/>
        </a:bodyPr>
        <a:lstStyle/>
        <a:p>
          <a:pPr marL="0" lvl="0" indent="0" algn="l" defTabSz="889000">
            <a:lnSpc>
              <a:spcPct val="90000"/>
            </a:lnSpc>
            <a:spcBef>
              <a:spcPct val="0"/>
            </a:spcBef>
            <a:spcAft>
              <a:spcPct val="35000"/>
            </a:spcAft>
            <a:buNone/>
          </a:pPr>
          <a:r>
            <a:rPr lang="pl-PL" sz="2000" b="1" kern="1200" dirty="0">
              <a:solidFill>
                <a:schemeClr val="tx1"/>
              </a:solidFill>
              <a:effectLst/>
              <a:latin typeface="Lato Bold" panose="020F0802020204030203" pitchFamily="34" charset="-18"/>
              <a:ea typeface="Calibri" panose="020F0502020204030204" pitchFamily="34" charset="0"/>
              <a:cs typeface="Calibri Light" panose="020F0302020204030204" pitchFamily="34" charset="0"/>
            </a:rPr>
            <a:t>Cel strategiczny 3:</a:t>
          </a:r>
        </a:p>
        <a:p>
          <a:pPr marL="0" lvl="0" indent="0" algn="l" defTabSz="889000">
            <a:lnSpc>
              <a:spcPct val="90000"/>
            </a:lnSpc>
            <a:spcBef>
              <a:spcPct val="0"/>
            </a:spcBef>
            <a:spcAft>
              <a:spcPct val="35000"/>
            </a:spcAft>
            <a:buNone/>
          </a:pPr>
          <a:r>
            <a:rPr lang="pl-PL" sz="2000" kern="1200" dirty="0">
              <a:solidFill>
                <a:schemeClr val="tx1"/>
              </a:solidFill>
              <a:effectLst/>
              <a:latin typeface="Lato" panose="020F0502020204030203" pitchFamily="34" charset="-18"/>
              <a:ea typeface="Calibri" panose="020F0502020204030204" pitchFamily="34" charset="0"/>
              <a:cs typeface="Calibri Light" panose="020F0302020204030204" pitchFamily="34" charset="0"/>
            </a:rPr>
            <a:t>Rozwinięta, konkurencyjna i innowacyjna gospodarka wykorzystująca potencjał turystyczny, kulturowy i uzdrowiskowy miasta</a:t>
          </a:r>
          <a:endParaRPr lang="pl-PL" sz="2000" b="1" kern="1200" dirty="0">
            <a:solidFill>
              <a:schemeClr val="tx1"/>
            </a:solidFill>
            <a:effectLst/>
            <a:latin typeface="Lato" panose="020F0502020204030203" pitchFamily="34" charset="-18"/>
            <a:ea typeface="Calibri" panose="020F0502020204030204" pitchFamily="34" charset="0"/>
            <a:cs typeface="Calibri Light" panose="020F0302020204030204" pitchFamily="34" charset="0"/>
          </a:endParaRPr>
        </a:p>
      </dsp:txBody>
      <dsp:txXfrm>
        <a:off x="4750765" y="2189654"/>
        <a:ext cx="2615712" cy="3724865"/>
      </dsp:txXfrm>
    </dsp:sp>
    <dsp:sp modelId="{F051000F-7762-4192-AC27-A576195CDE5A}">
      <dsp:nvSpPr>
        <dsp:cNvPr id="0" name=""/>
        <dsp:cNvSpPr/>
      </dsp:nvSpPr>
      <dsp:spPr>
        <a:xfrm rot="21558980">
          <a:off x="7684996" y="2388794"/>
          <a:ext cx="514996" cy="648894"/>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pl-PL" sz="2700" kern="1200"/>
        </a:p>
      </dsp:txBody>
      <dsp:txXfrm>
        <a:off x="7685001" y="2519495"/>
        <a:ext cx="360497" cy="389336"/>
      </dsp:txXfrm>
    </dsp:sp>
    <dsp:sp modelId="{32FD4A98-D008-47CC-96C2-065939B5BDDF}">
      <dsp:nvSpPr>
        <dsp:cNvPr id="0" name=""/>
        <dsp:cNvSpPr/>
      </dsp:nvSpPr>
      <dsp:spPr>
        <a:xfrm>
          <a:off x="8641368" y="841798"/>
          <a:ext cx="2774068" cy="3693105"/>
        </a:xfrm>
        <a:prstGeom prst="roundRect">
          <a:avLst>
            <a:gd name="adj" fmla="val 1000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DF0AD9-7174-437F-ABBF-EF844CF2F18C}">
      <dsp:nvSpPr>
        <dsp:cNvPr id="0" name=""/>
        <dsp:cNvSpPr/>
      </dsp:nvSpPr>
      <dsp:spPr>
        <a:xfrm>
          <a:off x="9002577" y="2120704"/>
          <a:ext cx="2831400" cy="3903475"/>
        </a:xfrm>
        <a:prstGeom prst="roundRect">
          <a:avLst>
            <a:gd name="adj" fmla="val 10000"/>
          </a:avLst>
        </a:prstGeom>
        <a:gradFill flip="none" rotWithShape="0">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35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76200" numCol="1" spcCol="1270" anchor="ctr" anchorCtr="0">
          <a:noAutofit/>
        </a:bodyPr>
        <a:lstStyle/>
        <a:p>
          <a:pPr marL="0" lvl="0" indent="0" algn="l" defTabSz="711200">
            <a:lnSpc>
              <a:spcPct val="90000"/>
            </a:lnSpc>
            <a:spcBef>
              <a:spcPct val="0"/>
            </a:spcBef>
            <a:spcAft>
              <a:spcPct val="35000"/>
            </a:spcAft>
            <a:buNone/>
          </a:pPr>
          <a:r>
            <a:rPr lang="pl-PL" sz="2000" b="1" kern="1200" dirty="0">
              <a:solidFill>
                <a:schemeClr val="tx1"/>
              </a:solidFill>
              <a:effectLst/>
              <a:latin typeface="Lato Bold" panose="020F0802020204030203" pitchFamily="34" charset="-18"/>
              <a:ea typeface="Calibri" panose="020F0502020204030204" pitchFamily="34" charset="0"/>
              <a:cs typeface="Calibri Light" panose="020F0302020204030204" pitchFamily="34" charset="0"/>
            </a:rPr>
            <a:t>Cel strategiczny 4: </a:t>
          </a:r>
        </a:p>
        <a:p>
          <a:pPr marL="0" lvl="0" indent="0" algn="l" defTabSz="711200">
            <a:lnSpc>
              <a:spcPct val="90000"/>
            </a:lnSpc>
            <a:spcBef>
              <a:spcPct val="0"/>
            </a:spcBef>
            <a:spcAft>
              <a:spcPct val="35000"/>
            </a:spcAft>
            <a:buNone/>
          </a:pPr>
          <a:r>
            <a:rPr lang="pl-PL" sz="2000" b="0" kern="1200" dirty="0">
              <a:solidFill>
                <a:schemeClr val="tx1"/>
              </a:solidFill>
              <a:effectLst/>
              <a:latin typeface="Lato" panose="020F0502020204030203" pitchFamily="34" charset="-18"/>
              <a:ea typeface="Calibri" panose="020F0502020204030204" pitchFamily="34" charset="0"/>
              <a:cs typeface="Calibri Light" panose="020F0302020204030204" pitchFamily="34" charset="0"/>
            </a:rPr>
            <a:t>Wysoki stopień integracji przestrzennej oraz zachowania zasobów naturalnych</a:t>
          </a:r>
        </a:p>
      </dsp:txBody>
      <dsp:txXfrm>
        <a:off x="9085506" y="2203633"/>
        <a:ext cx="2665542" cy="373761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D326668-159A-40A7-92B2-8DF543B336AB}" type="datetimeFigureOut">
              <a:rPr lang="pl-PL" smtClean="0"/>
              <a:pPr/>
              <a:t>2024-07-05</a:t>
            </a:fld>
            <a:endParaRPr lang="pl-PL"/>
          </a:p>
        </p:txBody>
      </p:sp>
      <p:sp>
        <p:nvSpPr>
          <p:cNvPr id="4" name="Symbol zastępczy obrazu slajd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EDD3D18-C10C-4583-A686-723FEC420B96}"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7EDD3D18-C10C-4583-A686-723FEC420B96}" type="slidenum">
              <a:rPr lang="pl-PL" smtClean="0"/>
              <a:pPr/>
              <a:t>6</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e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4763704" cy="8504746"/>
            <a:chOff x="0" y="0"/>
            <a:chExt cx="5765800" cy="10293810"/>
          </a:xfrm>
        </p:grpSpPr>
        <p:sp>
          <p:nvSpPr>
            <p:cNvPr id="3" name="Freeform 3"/>
            <p:cNvSpPr/>
            <p:nvPr/>
          </p:nvSpPr>
          <p:spPr>
            <a:xfrm>
              <a:off x="0" y="0"/>
              <a:ext cx="5765800" cy="10293810"/>
            </a:xfrm>
            <a:custGeom>
              <a:avLst/>
              <a:gdLst/>
              <a:ahLst/>
              <a:cxnLst/>
              <a:rect l="l" t="t" r="r" b="b"/>
              <a:pathLst>
                <a:path w="5765800" h="10293810">
                  <a:moveTo>
                    <a:pt x="5765800" y="0"/>
                  </a:moveTo>
                  <a:lnTo>
                    <a:pt x="5765800" y="10291270"/>
                  </a:lnTo>
                  <a:lnTo>
                    <a:pt x="5406390" y="9799780"/>
                  </a:lnTo>
                  <a:lnTo>
                    <a:pt x="5050790" y="10293810"/>
                  </a:lnTo>
                  <a:lnTo>
                    <a:pt x="5043170" y="10293810"/>
                  </a:lnTo>
                  <a:lnTo>
                    <a:pt x="4686300" y="9799781"/>
                  </a:lnTo>
                  <a:lnTo>
                    <a:pt x="4330700" y="10293810"/>
                  </a:lnTo>
                  <a:lnTo>
                    <a:pt x="4323080" y="10293810"/>
                  </a:lnTo>
                  <a:lnTo>
                    <a:pt x="3967480" y="9799781"/>
                  </a:lnTo>
                  <a:lnTo>
                    <a:pt x="3611880" y="10293810"/>
                  </a:lnTo>
                  <a:lnTo>
                    <a:pt x="3604260" y="10293810"/>
                  </a:lnTo>
                  <a:lnTo>
                    <a:pt x="3248660" y="9799781"/>
                  </a:lnTo>
                  <a:lnTo>
                    <a:pt x="2893060" y="10293810"/>
                  </a:lnTo>
                  <a:lnTo>
                    <a:pt x="2885440" y="10293810"/>
                  </a:lnTo>
                  <a:lnTo>
                    <a:pt x="2528570" y="9799781"/>
                  </a:lnTo>
                  <a:lnTo>
                    <a:pt x="2172970" y="10293810"/>
                  </a:lnTo>
                  <a:lnTo>
                    <a:pt x="2165350" y="10293810"/>
                  </a:lnTo>
                  <a:lnTo>
                    <a:pt x="1809750" y="9799781"/>
                  </a:lnTo>
                  <a:lnTo>
                    <a:pt x="1452880" y="10293810"/>
                  </a:lnTo>
                  <a:lnTo>
                    <a:pt x="1446530" y="10293810"/>
                  </a:lnTo>
                  <a:lnTo>
                    <a:pt x="1089660" y="9799781"/>
                  </a:lnTo>
                  <a:lnTo>
                    <a:pt x="734060" y="10293810"/>
                  </a:lnTo>
                  <a:lnTo>
                    <a:pt x="725170" y="10293810"/>
                  </a:lnTo>
                  <a:lnTo>
                    <a:pt x="290830" y="9812481"/>
                  </a:lnTo>
                  <a:lnTo>
                    <a:pt x="1270" y="10293810"/>
                  </a:lnTo>
                  <a:lnTo>
                    <a:pt x="0" y="10293810"/>
                  </a:lnTo>
                  <a:lnTo>
                    <a:pt x="2540" y="8664403"/>
                  </a:lnTo>
                  <a:lnTo>
                    <a:pt x="7620" y="1909043"/>
                  </a:lnTo>
                  <a:lnTo>
                    <a:pt x="10160" y="0"/>
                  </a:lnTo>
                  <a:lnTo>
                    <a:pt x="5765800" y="0"/>
                  </a:lnTo>
                  <a:close/>
                </a:path>
              </a:pathLst>
            </a:custGeom>
            <a:solidFill>
              <a:srgbClr val="00AD4D"/>
            </a:solidFill>
          </p:spPr>
        </p:sp>
      </p:grpSp>
      <p:grpSp>
        <p:nvGrpSpPr>
          <p:cNvPr id="4" name="Group 4"/>
          <p:cNvGrpSpPr/>
          <p:nvPr/>
        </p:nvGrpSpPr>
        <p:grpSpPr>
          <a:xfrm>
            <a:off x="4763704" y="0"/>
            <a:ext cx="4763704" cy="8504746"/>
            <a:chOff x="0" y="0"/>
            <a:chExt cx="5765800" cy="10293810"/>
          </a:xfrm>
        </p:grpSpPr>
        <p:sp>
          <p:nvSpPr>
            <p:cNvPr id="5" name="Freeform 5"/>
            <p:cNvSpPr/>
            <p:nvPr/>
          </p:nvSpPr>
          <p:spPr>
            <a:xfrm>
              <a:off x="0" y="0"/>
              <a:ext cx="5765800" cy="10293810"/>
            </a:xfrm>
            <a:custGeom>
              <a:avLst/>
              <a:gdLst/>
              <a:ahLst/>
              <a:cxnLst/>
              <a:rect l="l" t="t" r="r" b="b"/>
              <a:pathLst>
                <a:path w="5765800" h="10293810">
                  <a:moveTo>
                    <a:pt x="5765800" y="0"/>
                  </a:moveTo>
                  <a:lnTo>
                    <a:pt x="5765800" y="10291270"/>
                  </a:lnTo>
                  <a:lnTo>
                    <a:pt x="5406390" y="9799780"/>
                  </a:lnTo>
                  <a:lnTo>
                    <a:pt x="5050790" y="10293810"/>
                  </a:lnTo>
                  <a:lnTo>
                    <a:pt x="5043170" y="10293810"/>
                  </a:lnTo>
                  <a:lnTo>
                    <a:pt x="4686300" y="9799781"/>
                  </a:lnTo>
                  <a:lnTo>
                    <a:pt x="4330700" y="10293810"/>
                  </a:lnTo>
                  <a:lnTo>
                    <a:pt x="4323080" y="10293810"/>
                  </a:lnTo>
                  <a:lnTo>
                    <a:pt x="3967480" y="9799781"/>
                  </a:lnTo>
                  <a:lnTo>
                    <a:pt x="3611880" y="10293810"/>
                  </a:lnTo>
                  <a:lnTo>
                    <a:pt x="3604260" y="10293810"/>
                  </a:lnTo>
                  <a:lnTo>
                    <a:pt x="3248660" y="9799781"/>
                  </a:lnTo>
                  <a:lnTo>
                    <a:pt x="2893060" y="10293810"/>
                  </a:lnTo>
                  <a:lnTo>
                    <a:pt x="2885440" y="10293810"/>
                  </a:lnTo>
                  <a:lnTo>
                    <a:pt x="2528570" y="9799781"/>
                  </a:lnTo>
                  <a:lnTo>
                    <a:pt x="2172970" y="10293810"/>
                  </a:lnTo>
                  <a:lnTo>
                    <a:pt x="2165350" y="10293810"/>
                  </a:lnTo>
                  <a:lnTo>
                    <a:pt x="1809750" y="9799781"/>
                  </a:lnTo>
                  <a:lnTo>
                    <a:pt x="1452880" y="10293810"/>
                  </a:lnTo>
                  <a:lnTo>
                    <a:pt x="1446530" y="10293810"/>
                  </a:lnTo>
                  <a:lnTo>
                    <a:pt x="1089660" y="9799781"/>
                  </a:lnTo>
                  <a:lnTo>
                    <a:pt x="734060" y="10293810"/>
                  </a:lnTo>
                  <a:lnTo>
                    <a:pt x="725170" y="10293810"/>
                  </a:lnTo>
                  <a:lnTo>
                    <a:pt x="290830" y="9812481"/>
                  </a:lnTo>
                  <a:lnTo>
                    <a:pt x="1270" y="10293810"/>
                  </a:lnTo>
                  <a:lnTo>
                    <a:pt x="0" y="10293810"/>
                  </a:lnTo>
                  <a:lnTo>
                    <a:pt x="2540" y="8664403"/>
                  </a:lnTo>
                  <a:lnTo>
                    <a:pt x="7620" y="1909043"/>
                  </a:lnTo>
                  <a:lnTo>
                    <a:pt x="10160" y="0"/>
                  </a:lnTo>
                  <a:lnTo>
                    <a:pt x="5765800" y="0"/>
                  </a:lnTo>
                  <a:close/>
                </a:path>
              </a:pathLst>
            </a:custGeom>
            <a:solidFill>
              <a:srgbClr val="00AD4D"/>
            </a:solidFill>
          </p:spPr>
        </p:sp>
      </p:grpSp>
      <p:grpSp>
        <p:nvGrpSpPr>
          <p:cNvPr id="6" name="Group 6"/>
          <p:cNvGrpSpPr/>
          <p:nvPr/>
        </p:nvGrpSpPr>
        <p:grpSpPr>
          <a:xfrm>
            <a:off x="9527408" y="0"/>
            <a:ext cx="4763704" cy="8504746"/>
            <a:chOff x="0" y="0"/>
            <a:chExt cx="5765800" cy="10293810"/>
          </a:xfrm>
        </p:grpSpPr>
        <p:sp>
          <p:nvSpPr>
            <p:cNvPr id="7" name="Freeform 7"/>
            <p:cNvSpPr/>
            <p:nvPr/>
          </p:nvSpPr>
          <p:spPr>
            <a:xfrm>
              <a:off x="0" y="0"/>
              <a:ext cx="5765800" cy="10293810"/>
            </a:xfrm>
            <a:custGeom>
              <a:avLst/>
              <a:gdLst/>
              <a:ahLst/>
              <a:cxnLst/>
              <a:rect l="l" t="t" r="r" b="b"/>
              <a:pathLst>
                <a:path w="5765800" h="10293810">
                  <a:moveTo>
                    <a:pt x="5765800" y="0"/>
                  </a:moveTo>
                  <a:lnTo>
                    <a:pt x="5765800" y="10291270"/>
                  </a:lnTo>
                  <a:lnTo>
                    <a:pt x="5406390" y="9799780"/>
                  </a:lnTo>
                  <a:lnTo>
                    <a:pt x="5050790" y="10293810"/>
                  </a:lnTo>
                  <a:lnTo>
                    <a:pt x="5043170" y="10293810"/>
                  </a:lnTo>
                  <a:lnTo>
                    <a:pt x="4686300" y="9799781"/>
                  </a:lnTo>
                  <a:lnTo>
                    <a:pt x="4330700" y="10293810"/>
                  </a:lnTo>
                  <a:lnTo>
                    <a:pt x="4323080" y="10293810"/>
                  </a:lnTo>
                  <a:lnTo>
                    <a:pt x="3967480" y="9799781"/>
                  </a:lnTo>
                  <a:lnTo>
                    <a:pt x="3611880" y="10293810"/>
                  </a:lnTo>
                  <a:lnTo>
                    <a:pt x="3604260" y="10293810"/>
                  </a:lnTo>
                  <a:lnTo>
                    <a:pt x="3248660" y="9799781"/>
                  </a:lnTo>
                  <a:lnTo>
                    <a:pt x="2893060" y="10293810"/>
                  </a:lnTo>
                  <a:lnTo>
                    <a:pt x="2885440" y="10293810"/>
                  </a:lnTo>
                  <a:lnTo>
                    <a:pt x="2528570" y="9799781"/>
                  </a:lnTo>
                  <a:lnTo>
                    <a:pt x="2172970" y="10293810"/>
                  </a:lnTo>
                  <a:lnTo>
                    <a:pt x="2165350" y="10293810"/>
                  </a:lnTo>
                  <a:lnTo>
                    <a:pt x="1809750" y="9799781"/>
                  </a:lnTo>
                  <a:lnTo>
                    <a:pt x="1452880" y="10293810"/>
                  </a:lnTo>
                  <a:lnTo>
                    <a:pt x="1446530" y="10293810"/>
                  </a:lnTo>
                  <a:lnTo>
                    <a:pt x="1089660" y="9799781"/>
                  </a:lnTo>
                  <a:lnTo>
                    <a:pt x="734060" y="10293810"/>
                  </a:lnTo>
                  <a:lnTo>
                    <a:pt x="725170" y="10293810"/>
                  </a:lnTo>
                  <a:lnTo>
                    <a:pt x="290830" y="9812481"/>
                  </a:lnTo>
                  <a:lnTo>
                    <a:pt x="1270" y="10293810"/>
                  </a:lnTo>
                  <a:lnTo>
                    <a:pt x="0" y="10293810"/>
                  </a:lnTo>
                  <a:lnTo>
                    <a:pt x="2540" y="8664403"/>
                  </a:lnTo>
                  <a:lnTo>
                    <a:pt x="7620" y="1909043"/>
                  </a:lnTo>
                  <a:lnTo>
                    <a:pt x="10160" y="0"/>
                  </a:lnTo>
                  <a:lnTo>
                    <a:pt x="5765800" y="0"/>
                  </a:lnTo>
                  <a:close/>
                </a:path>
              </a:pathLst>
            </a:custGeom>
            <a:solidFill>
              <a:srgbClr val="00AD4D"/>
            </a:solidFill>
          </p:spPr>
        </p:sp>
      </p:grpSp>
      <p:grpSp>
        <p:nvGrpSpPr>
          <p:cNvPr id="8" name="Group 8"/>
          <p:cNvGrpSpPr/>
          <p:nvPr/>
        </p:nvGrpSpPr>
        <p:grpSpPr>
          <a:xfrm>
            <a:off x="14291112" y="0"/>
            <a:ext cx="4763704" cy="8504746"/>
            <a:chOff x="0" y="0"/>
            <a:chExt cx="5765800" cy="10293810"/>
          </a:xfrm>
        </p:grpSpPr>
        <p:sp>
          <p:nvSpPr>
            <p:cNvPr id="9" name="Freeform 9"/>
            <p:cNvSpPr/>
            <p:nvPr/>
          </p:nvSpPr>
          <p:spPr>
            <a:xfrm>
              <a:off x="0" y="0"/>
              <a:ext cx="5765800" cy="10293810"/>
            </a:xfrm>
            <a:custGeom>
              <a:avLst/>
              <a:gdLst/>
              <a:ahLst/>
              <a:cxnLst/>
              <a:rect l="l" t="t" r="r" b="b"/>
              <a:pathLst>
                <a:path w="5765800" h="10293810">
                  <a:moveTo>
                    <a:pt x="5765800" y="0"/>
                  </a:moveTo>
                  <a:lnTo>
                    <a:pt x="5765800" y="10291270"/>
                  </a:lnTo>
                  <a:lnTo>
                    <a:pt x="5406390" y="9799780"/>
                  </a:lnTo>
                  <a:lnTo>
                    <a:pt x="5050790" y="10293810"/>
                  </a:lnTo>
                  <a:lnTo>
                    <a:pt x="5043170" y="10293810"/>
                  </a:lnTo>
                  <a:lnTo>
                    <a:pt x="4686300" y="9799781"/>
                  </a:lnTo>
                  <a:lnTo>
                    <a:pt x="4330700" y="10293810"/>
                  </a:lnTo>
                  <a:lnTo>
                    <a:pt x="4323080" y="10293810"/>
                  </a:lnTo>
                  <a:lnTo>
                    <a:pt x="3967480" y="9799781"/>
                  </a:lnTo>
                  <a:lnTo>
                    <a:pt x="3611880" y="10293810"/>
                  </a:lnTo>
                  <a:lnTo>
                    <a:pt x="3604260" y="10293810"/>
                  </a:lnTo>
                  <a:lnTo>
                    <a:pt x="3248660" y="9799781"/>
                  </a:lnTo>
                  <a:lnTo>
                    <a:pt x="2893060" y="10293810"/>
                  </a:lnTo>
                  <a:lnTo>
                    <a:pt x="2885440" y="10293810"/>
                  </a:lnTo>
                  <a:lnTo>
                    <a:pt x="2528570" y="9799781"/>
                  </a:lnTo>
                  <a:lnTo>
                    <a:pt x="2172970" y="10293810"/>
                  </a:lnTo>
                  <a:lnTo>
                    <a:pt x="2165350" y="10293810"/>
                  </a:lnTo>
                  <a:lnTo>
                    <a:pt x="1809750" y="9799781"/>
                  </a:lnTo>
                  <a:lnTo>
                    <a:pt x="1452880" y="10293810"/>
                  </a:lnTo>
                  <a:lnTo>
                    <a:pt x="1446530" y="10293810"/>
                  </a:lnTo>
                  <a:lnTo>
                    <a:pt x="1089660" y="9799781"/>
                  </a:lnTo>
                  <a:lnTo>
                    <a:pt x="734060" y="10293810"/>
                  </a:lnTo>
                  <a:lnTo>
                    <a:pt x="725170" y="10293810"/>
                  </a:lnTo>
                  <a:lnTo>
                    <a:pt x="290830" y="9812481"/>
                  </a:lnTo>
                  <a:lnTo>
                    <a:pt x="1270" y="10293810"/>
                  </a:lnTo>
                  <a:lnTo>
                    <a:pt x="0" y="10293810"/>
                  </a:lnTo>
                  <a:lnTo>
                    <a:pt x="2540" y="8664403"/>
                  </a:lnTo>
                  <a:lnTo>
                    <a:pt x="7620" y="1909043"/>
                  </a:lnTo>
                  <a:lnTo>
                    <a:pt x="10160" y="0"/>
                  </a:lnTo>
                  <a:lnTo>
                    <a:pt x="5765800" y="0"/>
                  </a:lnTo>
                  <a:close/>
                </a:path>
              </a:pathLst>
            </a:custGeom>
            <a:solidFill>
              <a:srgbClr val="00AD4D"/>
            </a:solidFill>
          </p:spPr>
        </p:sp>
      </p:grpSp>
      <p:grpSp>
        <p:nvGrpSpPr>
          <p:cNvPr id="10" name="Group 10"/>
          <p:cNvGrpSpPr/>
          <p:nvPr/>
        </p:nvGrpSpPr>
        <p:grpSpPr>
          <a:xfrm>
            <a:off x="0" y="0"/>
            <a:ext cx="18288000" cy="7996938"/>
            <a:chOff x="0" y="0"/>
            <a:chExt cx="4816593" cy="2106190"/>
          </a:xfrm>
        </p:grpSpPr>
        <p:sp>
          <p:nvSpPr>
            <p:cNvPr id="11" name="Freeform 11"/>
            <p:cNvSpPr/>
            <p:nvPr/>
          </p:nvSpPr>
          <p:spPr>
            <a:xfrm>
              <a:off x="0" y="0"/>
              <a:ext cx="4816592" cy="2106189"/>
            </a:xfrm>
            <a:custGeom>
              <a:avLst/>
              <a:gdLst/>
              <a:ahLst/>
              <a:cxnLst/>
              <a:rect l="l" t="t" r="r" b="b"/>
              <a:pathLst>
                <a:path w="4816592" h="2106189">
                  <a:moveTo>
                    <a:pt x="0" y="0"/>
                  </a:moveTo>
                  <a:lnTo>
                    <a:pt x="4816592" y="0"/>
                  </a:lnTo>
                  <a:lnTo>
                    <a:pt x="4816592" y="2106189"/>
                  </a:lnTo>
                  <a:lnTo>
                    <a:pt x="0" y="2106189"/>
                  </a:lnTo>
                  <a:close/>
                </a:path>
              </a:pathLst>
            </a:custGeom>
            <a:solidFill>
              <a:srgbClr val="00AD4D"/>
            </a:solidFill>
          </p:spPr>
        </p:sp>
        <p:sp>
          <p:nvSpPr>
            <p:cNvPr id="12" name="TextBox 12"/>
            <p:cNvSpPr txBox="1"/>
            <p:nvPr/>
          </p:nvSpPr>
          <p:spPr>
            <a:xfrm>
              <a:off x="0" y="-38100"/>
              <a:ext cx="4816593" cy="2144290"/>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14706600" y="495300"/>
            <a:ext cx="3002424" cy="1944000"/>
          </a:xfrm>
          <a:custGeom>
            <a:avLst/>
            <a:gdLst/>
            <a:ahLst/>
            <a:cxnLst/>
            <a:rect l="l" t="t" r="r" b="b"/>
            <a:pathLst>
              <a:path w="3002424" h="2198740">
                <a:moveTo>
                  <a:pt x="0" y="0"/>
                </a:moveTo>
                <a:lnTo>
                  <a:pt x="3002424" y="0"/>
                </a:lnTo>
                <a:lnTo>
                  <a:pt x="3002424" y="2198740"/>
                </a:lnTo>
                <a:lnTo>
                  <a:pt x="0" y="2198740"/>
                </a:lnTo>
                <a:lnTo>
                  <a:pt x="0" y="0"/>
                </a:lnTo>
                <a:close/>
              </a:path>
            </a:pathLst>
          </a:custGeom>
          <a:blipFill>
            <a:blip r:embed="rId2" cstate="print"/>
            <a:stretch>
              <a:fillRect r="-214977"/>
            </a:stretch>
          </a:blipFill>
        </p:spPr>
      </p:sp>
      <p:sp>
        <p:nvSpPr>
          <p:cNvPr id="14" name="TextBox 14"/>
          <p:cNvSpPr txBox="1"/>
          <p:nvPr/>
        </p:nvSpPr>
        <p:spPr>
          <a:xfrm>
            <a:off x="2446660" y="3390900"/>
            <a:ext cx="13394680" cy="3231654"/>
          </a:xfrm>
          <a:prstGeom prst="rect">
            <a:avLst/>
          </a:prstGeom>
        </p:spPr>
        <p:txBody>
          <a:bodyPr wrap="square" lIns="0" tIns="0" rIns="0" bIns="0" rtlCol="0" anchor="t">
            <a:spAutoFit/>
          </a:bodyPr>
          <a:lstStyle/>
          <a:p>
            <a:pPr algn="ctr">
              <a:lnSpc>
                <a:spcPts val="12599"/>
              </a:lnSpc>
            </a:pPr>
            <a:r>
              <a:rPr lang="pl-PL" sz="9000" dirty="0">
                <a:solidFill>
                  <a:srgbClr val="FFFFFF"/>
                </a:solidFill>
                <a:latin typeface="Lato Bold Bold"/>
              </a:rPr>
              <a:t> </a:t>
            </a:r>
          </a:p>
          <a:p>
            <a:pPr algn="ctr">
              <a:lnSpc>
                <a:spcPts val="12599"/>
              </a:lnSpc>
            </a:pPr>
            <a:endParaRPr lang="en-US" sz="9000" dirty="0">
              <a:solidFill>
                <a:srgbClr val="FFFFFF"/>
              </a:solidFill>
              <a:latin typeface="Lato Bold Bold"/>
            </a:endParaRPr>
          </a:p>
        </p:txBody>
      </p:sp>
      <p:sp>
        <p:nvSpPr>
          <p:cNvPr id="19" name="pole tekstowe 18"/>
          <p:cNvSpPr txBox="1"/>
          <p:nvPr/>
        </p:nvSpPr>
        <p:spPr>
          <a:xfrm>
            <a:off x="914400" y="3238500"/>
            <a:ext cx="16121182" cy="3939540"/>
          </a:xfrm>
          <a:prstGeom prst="rect">
            <a:avLst/>
          </a:prstGeom>
          <a:noFill/>
        </p:spPr>
        <p:txBody>
          <a:bodyPr wrap="square" rtlCol="0">
            <a:spAutoFit/>
          </a:bodyPr>
          <a:lstStyle/>
          <a:p>
            <a:pPr algn="ctr"/>
            <a:r>
              <a:rPr lang="pl-PL" sz="5400" b="1" dirty="0">
                <a:solidFill>
                  <a:schemeClr val="bg1"/>
                </a:solidFill>
                <a:latin typeface="Lato Bold Bold" charset="0"/>
                <a:ea typeface="Lato Bold Bold" charset="0"/>
                <a:cs typeface="Lato Bold Bold" charset="0"/>
              </a:rPr>
              <a:t>Strategia Rozwoju Miasta Jelenia Góra </a:t>
            </a:r>
          </a:p>
          <a:p>
            <a:pPr algn="ctr"/>
            <a:r>
              <a:rPr lang="pl-PL" sz="5400" b="1">
                <a:solidFill>
                  <a:schemeClr val="bg1"/>
                </a:solidFill>
                <a:latin typeface="Lato Bold Bold" charset="0"/>
                <a:ea typeface="Lato Bold Bold" charset="0"/>
                <a:cs typeface="Lato Bold Bold" charset="0"/>
              </a:rPr>
              <a:t>na lata 2024-2034 </a:t>
            </a:r>
            <a:endParaRPr lang="pl-PL" sz="5400" b="1" dirty="0">
              <a:solidFill>
                <a:schemeClr val="bg1"/>
              </a:solidFill>
              <a:latin typeface="Lato Bold Bold" charset="0"/>
              <a:ea typeface="Lato Bold Bold" charset="0"/>
              <a:cs typeface="Lato Bold Bold" charset="0"/>
            </a:endParaRPr>
          </a:p>
          <a:p>
            <a:pPr algn="ctr"/>
            <a:endParaRPr lang="pl-PL" sz="5400" b="1" dirty="0">
              <a:solidFill>
                <a:schemeClr val="bg1"/>
              </a:solidFill>
              <a:latin typeface="Lato Bold Bold" charset="0"/>
              <a:ea typeface="Lato Bold Bold" charset="0"/>
              <a:cs typeface="Lato Bold Bold" charset="0"/>
            </a:endParaRPr>
          </a:p>
          <a:p>
            <a:pPr algn="ctr"/>
            <a:endParaRPr lang="pl-PL" sz="4400" b="1" dirty="0">
              <a:solidFill>
                <a:schemeClr val="bg1"/>
              </a:solidFill>
              <a:latin typeface="Lato Bold Bold" charset="0"/>
              <a:ea typeface="Lato Bold Bold" charset="0"/>
              <a:cs typeface="Lato Bold Bold" charset="0"/>
            </a:endParaRPr>
          </a:p>
          <a:p>
            <a:pPr algn="ctr"/>
            <a:r>
              <a:rPr lang="pl-PL" sz="4400" b="1" dirty="0">
                <a:solidFill>
                  <a:schemeClr val="bg1"/>
                </a:solidFill>
                <a:latin typeface="Lato Bold Bold" charset="0"/>
                <a:ea typeface="Lato Bold Bold" charset="0"/>
                <a:cs typeface="Lato Bold Bold" charset="0"/>
              </a:rPr>
              <a:t>27 czerwca 2024 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4">
            <a:extLst>
              <a:ext uri="{FF2B5EF4-FFF2-40B4-BE49-F238E27FC236}">
                <a16:creationId xmlns:a16="http://schemas.microsoft.com/office/drawing/2014/main" id="{ADC0B3BB-9770-10B2-BB21-D5DF6A60C9DB}"/>
              </a:ext>
            </a:extLst>
          </p:cNvPr>
          <p:cNvSpPr/>
          <p:nvPr/>
        </p:nvSpPr>
        <p:spPr>
          <a:xfrm>
            <a:off x="15011400" y="266700"/>
            <a:ext cx="2607422" cy="1466675"/>
          </a:xfrm>
          <a:custGeom>
            <a:avLst/>
            <a:gdLst/>
            <a:ahLst/>
            <a:cxnLst/>
            <a:rect l="l" t="t" r="r" b="b"/>
            <a:pathLst>
              <a:path w="2607422" h="1466675">
                <a:moveTo>
                  <a:pt x="0" y="0"/>
                </a:moveTo>
                <a:lnTo>
                  <a:pt x="2607422" y="0"/>
                </a:lnTo>
                <a:lnTo>
                  <a:pt x="2607422" y="1466675"/>
                </a:lnTo>
                <a:lnTo>
                  <a:pt x="0" y="1466675"/>
                </a:lnTo>
                <a:lnTo>
                  <a:pt x="0" y="0"/>
                </a:lnTo>
                <a:close/>
              </a:path>
            </a:pathLst>
          </a:custGeom>
          <a:blipFill>
            <a:blip r:embed="rId2" cstate="print"/>
            <a:stretch>
              <a:fillRect/>
            </a:stretch>
          </a:blipFill>
        </p:spPr>
      </p:sp>
      <p:sp>
        <p:nvSpPr>
          <p:cNvPr id="4" name="Freeform 2">
            <a:extLst>
              <a:ext uri="{FF2B5EF4-FFF2-40B4-BE49-F238E27FC236}">
                <a16:creationId xmlns:a16="http://schemas.microsoft.com/office/drawing/2014/main" id="{C9EFE353-833E-F8F8-C32E-990813D392D7}"/>
              </a:ext>
            </a:extLst>
          </p:cNvPr>
          <p:cNvSpPr/>
          <p:nvPr/>
        </p:nvSpPr>
        <p:spPr>
          <a:xfrm>
            <a:off x="335740" y="9258300"/>
            <a:ext cx="17616521" cy="819373"/>
          </a:xfrm>
          <a:custGeom>
            <a:avLst/>
            <a:gdLst/>
            <a:ahLst/>
            <a:cxnLst/>
            <a:rect l="l" t="t" r="r" b="b"/>
            <a:pathLst>
              <a:path w="17616521" h="819373">
                <a:moveTo>
                  <a:pt x="0" y="0"/>
                </a:moveTo>
                <a:lnTo>
                  <a:pt x="17616520" y="0"/>
                </a:lnTo>
                <a:lnTo>
                  <a:pt x="17616520" y="819373"/>
                </a:lnTo>
                <a:lnTo>
                  <a:pt x="0" y="819373"/>
                </a:lnTo>
                <a:lnTo>
                  <a:pt x="0" y="0"/>
                </a:lnTo>
                <a:close/>
              </a:path>
            </a:pathLst>
          </a:custGeom>
          <a:blipFill>
            <a:blip r:embed="rId3" cstate="print"/>
            <a:stretch>
              <a:fillRect/>
            </a:stretch>
          </a:blipFill>
        </p:spPr>
        <p:txBody>
          <a:bodyPr/>
          <a:lstStyle/>
          <a:p>
            <a:endParaRPr lang="pl-PL" dirty="0"/>
          </a:p>
        </p:txBody>
      </p:sp>
      <p:sp>
        <p:nvSpPr>
          <p:cNvPr id="5" name="pole tekstowe 4">
            <a:extLst>
              <a:ext uri="{FF2B5EF4-FFF2-40B4-BE49-F238E27FC236}">
                <a16:creationId xmlns:a16="http://schemas.microsoft.com/office/drawing/2014/main" id="{F2A52CF8-F9D9-C3AE-9BD0-89C0275E95F4}"/>
              </a:ext>
            </a:extLst>
          </p:cNvPr>
          <p:cNvSpPr txBox="1"/>
          <p:nvPr/>
        </p:nvSpPr>
        <p:spPr>
          <a:xfrm>
            <a:off x="1600200" y="2781300"/>
            <a:ext cx="3962400" cy="6186309"/>
          </a:xfrm>
          <a:prstGeom prst="rect">
            <a:avLst/>
          </a:prstGeom>
          <a:noFill/>
        </p:spPr>
        <p:txBody>
          <a:bodyPr wrap="square" rtlCol="0">
            <a:spAutoFit/>
          </a:bodyPr>
          <a:lstStyle/>
          <a:p>
            <a:pPr lvl="0" algn="l"/>
            <a:endParaRPr lang="pl-PL" sz="1800" b="1" kern="1200" dirty="0">
              <a:solidFill>
                <a:schemeClr val="tx1"/>
              </a:solidFill>
              <a:effectLst/>
              <a:latin typeface="Lato" panose="020F0502020204030203" pitchFamily="34" charset="-18"/>
              <a:ea typeface="Calibri" panose="020F0502020204030204" pitchFamily="34" charset="0"/>
              <a:cs typeface="Calibri Light" panose="020F0302020204030204" pitchFamily="34" charset="0"/>
            </a:endParaRPr>
          </a:p>
          <a:p>
            <a:pPr lvl="0" algn="l"/>
            <a:endParaRPr lang="pl-PL" b="1" dirty="0">
              <a:latin typeface="Lato" panose="020F0502020204030203" pitchFamily="34" charset="-18"/>
              <a:ea typeface="Calibri" panose="020F0502020204030204" pitchFamily="34" charset="0"/>
              <a:cs typeface="Calibri Light" panose="020F0302020204030204" pitchFamily="34" charset="0"/>
            </a:endParaRPr>
          </a:p>
          <a:p>
            <a:pPr lvl="0" algn="l"/>
            <a:endParaRPr lang="pl-PL" sz="1800" b="1" kern="1200" dirty="0">
              <a:solidFill>
                <a:schemeClr val="tx1"/>
              </a:solidFill>
              <a:effectLst/>
              <a:latin typeface="Lato" panose="020F0502020204030203" pitchFamily="34" charset="-18"/>
              <a:ea typeface="Calibri" panose="020F0502020204030204" pitchFamily="34" charset="0"/>
              <a:cs typeface="Calibri Light" panose="020F0302020204030204" pitchFamily="34" charset="0"/>
            </a:endParaRPr>
          </a:p>
          <a:p>
            <a:pPr lvl="0" algn="l"/>
            <a:endParaRPr lang="pl-PL" b="1" dirty="0">
              <a:latin typeface="Lato" panose="020F0502020204030203" pitchFamily="34" charset="-18"/>
              <a:ea typeface="Calibri" panose="020F0502020204030204" pitchFamily="34" charset="0"/>
              <a:cs typeface="Calibri Light" panose="020F0302020204030204" pitchFamily="34" charset="0"/>
            </a:endParaRPr>
          </a:p>
          <a:p>
            <a:pPr lvl="0" algn="l"/>
            <a:endParaRPr lang="pl-PL" sz="1800" b="1" kern="1200" dirty="0">
              <a:solidFill>
                <a:schemeClr val="tx1"/>
              </a:solidFill>
              <a:effectLst/>
              <a:latin typeface="Lato" panose="020F0502020204030203" pitchFamily="34" charset="-18"/>
              <a:ea typeface="Calibri" panose="020F0502020204030204" pitchFamily="34" charset="0"/>
              <a:cs typeface="Calibri Light" panose="020F0302020204030204" pitchFamily="34" charset="0"/>
            </a:endParaRPr>
          </a:p>
          <a:p>
            <a:pPr lvl="0" algn="l"/>
            <a:endParaRPr lang="pl-PL" b="1" dirty="0">
              <a:latin typeface="Lato" panose="020F0502020204030203" pitchFamily="34" charset="-18"/>
              <a:ea typeface="Calibri" panose="020F0502020204030204" pitchFamily="34" charset="0"/>
              <a:cs typeface="Calibri Light" panose="020F0302020204030204" pitchFamily="34" charset="0"/>
            </a:endParaRPr>
          </a:p>
          <a:p>
            <a:pPr lvl="0" algn="l"/>
            <a:endParaRPr lang="pl-PL" sz="1800" b="1" kern="1200" dirty="0">
              <a:solidFill>
                <a:schemeClr val="tx1"/>
              </a:solidFill>
              <a:effectLst/>
              <a:latin typeface="Lato" panose="020F0502020204030203" pitchFamily="34" charset="-18"/>
              <a:ea typeface="Calibri" panose="020F0502020204030204" pitchFamily="34" charset="0"/>
              <a:cs typeface="Calibri Light" panose="020F0302020204030204" pitchFamily="34" charset="0"/>
            </a:endParaRPr>
          </a:p>
          <a:p>
            <a:pPr lvl="0" algn="l"/>
            <a:endParaRPr lang="pl-PL" b="1" dirty="0">
              <a:latin typeface="Lato" panose="020F0502020204030203" pitchFamily="34" charset="-18"/>
              <a:ea typeface="Calibri" panose="020F0502020204030204" pitchFamily="34" charset="0"/>
              <a:cs typeface="Calibri Light" panose="020F0302020204030204" pitchFamily="34" charset="0"/>
            </a:endParaRPr>
          </a:p>
          <a:p>
            <a:pPr lvl="0" algn="l"/>
            <a:endParaRPr lang="pl-PL" sz="1800" b="1" kern="1200" dirty="0">
              <a:solidFill>
                <a:schemeClr val="tx1"/>
              </a:solidFill>
              <a:effectLst/>
              <a:latin typeface="Lato" panose="020F0502020204030203" pitchFamily="34" charset="-18"/>
              <a:ea typeface="Calibri" panose="020F0502020204030204" pitchFamily="34" charset="0"/>
              <a:cs typeface="Calibri Light" panose="020F0302020204030204" pitchFamily="34" charset="0"/>
            </a:endParaRPr>
          </a:p>
          <a:p>
            <a:pPr lvl="0" algn="l"/>
            <a:endParaRPr lang="pl-PL" b="1" dirty="0">
              <a:latin typeface="Lato" panose="020F0502020204030203" pitchFamily="34" charset="-18"/>
              <a:ea typeface="Calibri" panose="020F0502020204030204" pitchFamily="34" charset="0"/>
              <a:cs typeface="Calibri Light" panose="020F0302020204030204" pitchFamily="34" charset="0"/>
            </a:endParaRPr>
          </a:p>
          <a:p>
            <a:pPr lvl="0" algn="l"/>
            <a:endParaRPr lang="pl-PL" sz="1800" b="1" kern="1200" dirty="0">
              <a:solidFill>
                <a:schemeClr val="tx1"/>
              </a:solidFill>
              <a:effectLst/>
              <a:latin typeface="Lato" panose="020F0502020204030203" pitchFamily="34" charset="-18"/>
              <a:ea typeface="Calibri" panose="020F0502020204030204" pitchFamily="34" charset="0"/>
              <a:cs typeface="Calibri Light" panose="020F0302020204030204" pitchFamily="34" charset="0"/>
            </a:endParaRPr>
          </a:p>
          <a:p>
            <a:pPr lvl="0" algn="l"/>
            <a:endParaRPr lang="pl-PL" b="1" dirty="0">
              <a:latin typeface="Lato" panose="020F0502020204030203" pitchFamily="34" charset="-18"/>
              <a:ea typeface="Calibri" panose="020F0502020204030204" pitchFamily="34" charset="0"/>
              <a:cs typeface="Calibri Light" panose="020F0302020204030204" pitchFamily="34" charset="0"/>
            </a:endParaRPr>
          </a:p>
          <a:p>
            <a:pPr lvl="0" algn="l"/>
            <a:endParaRPr lang="pl-PL" sz="1800" b="1" kern="1200" dirty="0">
              <a:solidFill>
                <a:schemeClr val="tx1"/>
              </a:solidFill>
              <a:effectLst/>
              <a:latin typeface="Lato" panose="020F0502020204030203" pitchFamily="34" charset="-18"/>
              <a:ea typeface="Calibri" panose="020F0502020204030204" pitchFamily="34" charset="0"/>
              <a:cs typeface="Calibri Light" panose="020F0302020204030204" pitchFamily="34" charset="0"/>
            </a:endParaRPr>
          </a:p>
          <a:p>
            <a:pPr lvl="0" algn="l"/>
            <a:endParaRPr lang="pl-PL" b="1" dirty="0">
              <a:latin typeface="Lato" panose="020F0502020204030203" pitchFamily="34" charset="-18"/>
              <a:ea typeface="Calibri" panose="020F0502020204030204" pitchFamily="34" charset="0"/>
              <a:cs typeface="Calibri Light" panose="020F0302020204030204" pitchFamily="34" charset="0"/>
            </a:endParaRPr>
          </a:p>
          <a:p>
            <a:pPr lvl="0" algn="l"/>
            <a:endParaRPr lang="pl-PL" sz="1800" b="1" kern="1200" dirty="0">
              <a:solidFill>
                <a:schemeClr val="tx1"/>
              </a:solidFill>
              <a:effectLst/>
              <a:latin typeface="Lato" panose="020F0502020204030203" pitchFamily="34" charset="-18"/>
              <a:ea typeface="Calibri" panose="020F0502020204030204" pitchFamily="34" charset="0"/>
              <a:cs typeface="Calibri Light" panose="020F0302020204030204" pitchFamily="34" charset="0"/>
            </a:endParaRPr>
          </a:p>
          <a:p>
            <a:pPr lvl="0" algn="l"/>
            <a:endParaRPr lang="pl-PL" b="1" dirty="0">
              <a:latin typeface="Lato" panose="020F0502020204030203" pitchFamily="34" charset="-18"/>
              <a:ea typeface="Calibri" panose="020F0502020204030204" pitchFamily="34" charset="0"/>
              <a:cs typeface="Calibri Light" panose="020F0302020204030204" pitchFamily="34" charset="0"/>
            </a:endParaRPr>
          </a:p>
          <a:p>
            <a:pPr lvl="0" algn="l"/>
            <a:endParaRPr lang="pl-PL" sz="1800" b="1" kern="1200" dirty="0">
              <a:solidFill>
                <a:schemeClr val="tx1"/>
              </a:solidFill>
              <a:effectLst/>
              <a:latin typeface="Lato" panose="020F0502020204030203" pitchFamily="34" charset="-18"/>
              <a:ea typeface="Calibri" panose="020F0502020204030204" pitchFamily="34" charset="0"/>
              <a:cs typeface="Calibri Light" panose="020F0302020204030204" pitchFamily="34" charset="0"/>
            </a:endParaRPr>
          </a:p>
          <a:p>
            <a:pPr lvl="0" algn="l"/>
            <a:endParaRPr lang="pl-PL" b="1" dirty="0">
              <a:latin typeface="Lato" panose="020F0502020204030203" pitchFamily="34" charset="-18"/>
              <a:ea typeface="Calibri" panose="020F0502020204030204" pitchFamily="34" charset="0"/>
              <a:cs typeface="Calibri Light" panose="020F0302020204030204" pitchFamily="34" charset="0"/>
            </a:endParaRPr>
          </a:p>
          <a:p>
            <a:pPr lvl="0" algn="l"/>
            <a:endParaRPr lang="pl-PL" sz="1800" b="1" kern="1200" dirty="0">
              <a:solidFill>
                <a:schemeClr val="tx1"/>
              </a:solidFill>
              <a:effectLst/>
              <a:latin typeface="Lato" panose="020F0502020204030203" pitchFamily="34" charset="-18"/>
              <a:ea typeface="Calibri" panose="020F0502020204030204" pitchFamily="34" charset="0"/>
              <a:cs typeface="Calibri Light" panose="020F0302020204030204" pitchFamily="34" charset="0"/>
            </a:endParaRPr>
          </a:p>
          <a:p>
            <a:pPr lvl="0" algn="l"/>
            <a:endParaRPr lang="pl-PL" b="1" dirty="0">
              <a:latin typeface="Lato" panose="020F0502020204030203" pitchFamily="34" charset="-18"/>
              <a:ea typeface="Calibri" panose="020F0502020204030204" pitchFamily="34" charset="0"/>
              <a:cs typeface="Calibri Light" panose="020F0302020204030204" pitchFamily="34" charset="0"/>
            </a:endParaRPr>
          </a:p>
          <a:p>
            <a:pPr lvl="0" algn="l"/>
            <a:endParaRPr lang="pl-PL" sz="1800" b="1" kern="1200" dirty="0">
              <a:solidFill>
                <a:schemeClr val="tx1"/>
              </a:solidFill>
              <a:effectLst/>
              <a:latin typeface="Lato" panose="020F0502020204030203" pitchFamily="34" charset="-18"/>
              <a:ea typeface="Calibri" panose="020F0502020204030204" pitchFamily="34" charset="0"/>
              <a:cs typeface="Calibri Light" panose="020F0302020204030204" pitchFamily="34" charset="0"/>
            </a:endParaRPr>
          </a:p>
          <a:p>
            <a:pPr lvl="0" algn="l"/>
            <a:endParaRPr lang="pl-PL" b="1" dirty="0">
              <a:latin typeface="Lato" panose="020F0502020204030203" pitchFamily="34" charset="-18"/>
              <a:ea typeface="Calibri" panose="020F0502020204030204" pitchFamily="34" charset="0"/>
              <a:cs typeface="Calibri Light" panose="020F0302020204030204" pitchFamily="34" charset="0"/>
            </a:endParaRPr>
          </a:p>
        </p:txBody>
      </p:sp>
      <p:sp>
        <p:nvSpPr>
          <p:cNvPr id="9" name="pole tekstowe 8">
            <a:extLst>
              <a:ext uri="{FF2B5EF4-FFF2-40B4-BE49-F238E27FC236}">
                <a16:creationId xmlns:a16="http://schemas.microsoft.com/office/drawing/2014/main" id="{81D86728-7188-713C-0C32-0D6D0B2D99E2}"/>
              </a:ext>
            </a:extLst>
          </p:cNvPr>
          <p:cNvSpPr txBox="1"/>
          <p:nvPr/>
        </p:nvSpPr>
        <p:spPr>
          <a:xfrm>
            <a:off x="411939" y="2781300"/>
            <a:ext cx="3505200" cy="3908762"/>
          </a:xfrm>
          <a:prstGeom prst="rect">
            <a:avLst/>
          </a:prstGeom>
          <a:noFill/>
        </p:spPr>
        <p:txBody>
          <a:bodyPr wrap="square" rtlCol="0">
            <a:spAutoFit/>
          </a:bodyPr>
          <a:lstStyle/>
          <a:p>
            <a:pPr lvl="0" algn="l"/>
            <a:r>
              <a:rPr lang="pl-PL" sz="2200" b="1" kern="1200" dirty="0">
                <a:solidFill>
                  <a:schemeClr val="tx1"/>
                </a:solidFill>
                <a:effectLst/>
                <a:latin typeface="Lato" panose="020F0502020204030203" pitchFamily="34" charset="-18"/>
                <a:ea typeface="Calibri" panose="020F0502020204030204" pitchFamily="34" charset="0"/>
                <a:cs typeface="Calibri Light" panose="020F0302020204030204" pitchFamily="34" charset="0"/>
              </a:rPr>
              <a:t>Sfera gospodarcza</a:t>
            </a:r>
          </a:p>
          <a:p>
            <a:pPr lvl="0" algn="l"/>
            <a:r>
              <a:rPr lang="pl-PL" sz="2200" b="1" kern="1200" dirty="0">
                <a:solidFill>
                  <a:schemeClr val="tx1"/>
                </a:solidFill>
                <a:effectLst/>
                <a:latin typeface="Lato" panose="020F0502020204030203" pitchFamily="34" charset="-18"/>
                <a:ea typeface="Calibri" panose="020F0502020204030204" pitchFamily="34" charset="0"/>
                <a:cs typeface="Calibri Light" panose="020F0302020204030204" pitchFamily="34" charset="0"/>
              </a:rPr>
              <a:t>Cel strategiczny 3:</a:t>
            </a:r>
          </a:p>
          <a:p>
            <a:pPr lvl="0" algn="l"/>
            <a:r>
              <a:rPr lang="pl-PL" sz="2200" b="1" kern="1200" dirty="0">
                <a:solidFill>
                  <a:schemeClr val="bg1"/>
                </a:solidFill>
                <a:effectLst/>
                <a:latin typeface="Lato" panose="020F0502020204030203" pitchFamily="34" charset="-18"/>
                <a:ea typeface="Calibri" panose="020F0502020204030204" pitchFamily="34" charset="0"/>
                <a:cs typeface="Calibri Light" panose="020F0302020204030204" pitchFamily="34" charset="0"/>
              </a:rPr>
              <a:t>Rozwinięta, konkurencyjna i innowacyjna gospodarka wykorzystująca potencjał turystyczny, kulturowy i uzdrowiskowy miasta</a:t>
            </a:r>
          </a:p>
          <a:p>
            <a:pPr lvl="0" algn="l"/>
            <a:endParaRPr lang="pl-PL" sz="2400" b="1" dirty="0">
              <a:solidFill>
                <a:schemeClr val="bg1"/>
              </a:solidFill>
              <a:latin typeface="Lato" panose="020F0502020204030203" pitchFamily="34" charset="-18"/>
              <a:ea typeface="Calibri" panose="020F0502020204030204" pitchFamily="34" charset="0"/>
              <a:cs typeface="Calibri Light" panose="020F0302020204030204" pitchFamily="34" charset="0"/>
            </a:endParaRPr>
          </a:p>
          <a:p>
            <a:pPr lvl="0" algn="l"/>
            <a:endParaRPr lang="pl-PL" sz="2400" b="1" kern="1200" dirty="0">
              <a:solidFill>
                <a:schemeClr val="bg1"/>
              </a:solidFill>
              <a:effectLst/>
              <a:latin typeface="Lato" panose="020F0502020204030203" pitchFamily="34" charset="-18"/>
              <a:ea typeface="Calibri" panose="020F0502020204030204" pitchFamily="34" charset="0"/>
              <a:cs typeface="Calibri Light" panose="020F0302020204030204" pitchFamily="34" charset="0"/>
            </a:endParaRPr>
          </a:p>
          <a:p>
            <a:pPr lvl="0" algn="l"/>
            <a:endParaRPr lang="pl-PL" sz="2400" b="1" kern="1200" dirty="0">
              <a:solidFill>
                <a:schemeClr val="tx1"/>
              </a:solidFill>
              <a:effectLst/>
              <a:latin typeface="Lato" panose="020F0502020204030203" pitchFamily="34" charset="-18"/>
              <a:ea typeface="Calibri" panose="020F0502020204030204" pitchFamily="34" charset="0"/>
              <a:cs typeface="Calibri Light" panose="020F0302020204030204" pitchFamily="34" charset="0"/>
            </a:endParaRPr>
          </a:p>
        </p:txBody>
      </p:sp>
      <p:sp>
        <p:nvSpPr>
          <p:cNvPr id="6" name="pole tekstowe 5">
            <a:extLst>
              <a:ext uri="{FF2B5EF4-FFF2-40B4-BE49-F238E27FC236}">
                <a16:creationId xmlns:a16="http://schemas.microsoft.com/office/drawing/2014/main" id="{6B1EF516-5AA9-761D-7C6A-7BD9EED5383C}"/>
              </a:ext>
            </a:extLst>
          </p:cNvPr>
          <p:cNvSpPr txBox="1"/>
          <p:nvPr/>
        </p:nvSpPr>
        <p:spPr>
          <a:xfrm>
            <a:off x="3917138" y="1673304"/>
            <a:ext cx="12923062" cy="9140964"/>
          </a:xfrm>
          <a:prstGeom prst="rect">
            <a:avLst/>
          </a:prstGeom>
          <a:noFill/>
        </p:spPr>
        <p:txBody>
          <a:bodyPr wrap="square" rtlCol="0">
            <a:spAutoFit/>
          </a:bodyPr>
          <a:lstStyle/>
          <a:p>
            <a:pPr algn="just"/>
            <a:r>
              <a:rPr lang="pl-PL" sz="2200" dirty="0">
                <a:latin typeface="Lato" panose="020F0502020204030203" pitchFamily="34" charset="-18"/>
              </a:rPr>
              <a:t>W ramach </a:t>
            </a:r>
            <a:r>
              <a:rPr lang="pl-PL" sz="2200" b="1" dirty="0">
                <a:latin typeface="Lato" panose="020F0502020204030203" pitchFamily="34" charset="-18"/>
              </a:rPr>
              <a:t>celu strategicznego w sferze gospodarczej przyjęte zostały cele operacyjne </a:t>
            </a:r>
            <a:r>
              <a:rPr lang="pl-PL" sz="2200" dirty="0">
                <a:latin typeface="Lato" panose="020F0502020204030203" pitchFamily="34" charset="-18"/>
              </a:rPr>
              <a:t>dotyczące  wysokiego poziomu przedsiębiorczości mieszkańców, wzrostu atrakcyjności inwestycyjnej stymulowanej potencjałem turystycznym i uzdrowiskowym miasta oraz rozwoju potencjału kulturowego, turystycznego i uzdrowiskowego miasta.</a:t>
            </a:r>
          </a:p>
          <a:p>
            <a:pPr algn="just"/>
            <a:r>
              <a:rPr lang="pl-PL" sz="2200" dirty="0">
                <a:latin typeface="Lato" panose="020F0502020204030203" pitchFamily="34" charset="-18"/>
              </a:rPr>
              <a:t>W ramach </a:t>
            </a:r>
            <a:r>
              <a:rPr lang="pl-PL" sz="2200" b="1" dirty="0">
                <a:latin typeface="Lato" panose="020F0502020204030203" pitchFamily="34" charset="-18"/>
              </a:rPr>
              <a:t>celów operacyjnych określone zostały kierunki działań </a:t>
            </a:r>
            <a:r>
              <a:rPr lang="pl-PL" sz="2200" dirty="0">
                <a:latin typeface="Lato" panose="020F0502020204030203" pitchFamily="34" charset="-18"/>
              </a:rPr>
              <a:t>związane m.in. z:</a:t>
            </a:r>
          </a:p>
          <a:p>
            <a:pPr marL="342900" indent="-342900" algn="just">
              <a:buFont typeface="Wingdings" panose="05000000000000000000" pitchFamily="2" charset="2"/>
              <a:buChar char="Ø"/>
            </a:pPr>
            <a:r>
              <a:rPr lang="pl-PL" sz="2200" dirty="0">
                <a:latin typeface="Lato" panose="020F0502020204030203" pitchFamily="34" charset="-18"/>
              </a:rPr>
              <a:t>prowadzeniem zajęć z zakresu przedsiębiorczości w szkołach, w tym we współpracy z instytucjami otoczenia biznesu,</a:t>
            </a:r>
          </a:p>
          <a:p>
            <a:pPr marL="342900" indent="-342900" algn="just">
              <a:buFont typeface="Wingdings" panose="05000000000000000000" pitchFamily="2" charset="2"/>
              <a:buChar char="Ø"/>
            </a:pPr>
            <a:r>
              <a:rPr lang="pl-PL" sz="2200" dirty="0">
                <a:latin typeface="Lato" panose="020F0502020204030203" pitchFamily="34" charset="-18"/>
              </a:rPr>
              <a:t>wprowadzaniem innowacyjnych form kształcenia postaw i kompetencji przedsiębiorczych wśród dorosłych mieszkańców miasta, </a:t>
            </a:r>
          </a:p>
          <a:p>
            <a:pPr marL="342900" indent="-342900" algn="just">
              <a:buFont typeface="Wingdings" panose="05000000000000000000" pitchFamily="2" charset="2"/>
              <a:buChar char="Ø"/>
            </a:pPr>
            <a:r>
              <a:rPr lang="pl-PL" sz="2200" dirty="0">
                <a:latin typeface="Lato" panose="020F0502020204030203" pitchFamily="34" charset="-18"/>
              </a:rPr>
              <a:t>tworzeniem warunków do rozwoju sektora MŚP oraz rozwijaniem współpracy przedsiębiorców </a:t>
            </a:r>
            <a:br>
              <a:rPr lang="pl-PL" sz="2200" dirty="0">
                <a:latin typeface="Lato" panose="020F0502020204030203" pitchFamily="34" charset="-18"/>
              </a:rPr>
            </a:br>
            <a:r>
              <a:rPr lang="pl-PL" sz="2200" dirty="0">
                <a:latin typeface="Lato" panose="020F0502020204030203" pitchFamily="34" charset="-18"/>
              </a:rPr>
              <a:t>z samorządem lokalnym,</a:t>
            </a:r>
          </a:p>
          <a:p>
            <a:pPr marL="342900" indent="-342900" algn="just">
              <a:buFont typeface="Wingdings" panose="05000000000000000000" pitchFamily="2" charset="2"/>
              <a:buChar char="Ø"/>
            </a:pPr>
            <a:r>
              <a:rPr lang="pl-PL" sz="2200" dirty="0">
                <a:latin typeface="Lato" panose="020F0502020204030203" pitchFamily="34" charset="-18"/>
              </a:rPr>
              <a:t>wzmacnianiem roli współpracy międzysektorowej: szkół, uczelni wyższych, instytucji otoczenia biznesu, rynku pracy i przedsiębiorców,</a:t>
            </a:r>
          </a:p>
          <a:p>
            <a:pPr marL="342900" indent="-342900" algn="just">
              <a:buFont typeface="Wingdings" panose="05000000000000000000" pitchFamily="2" charset="2"/>
              <a:buChar char="Ø"/>
            </a:pPr>
            <a:r>
              <a:rPr lang="pl-PL" sz="2200" dirty="0">
                <a:latin typeface="Lato" panose="020F0502020204030203" pitchFamily="34" charset="-18"/>
              </a:rPr>
              <a:t>wzmacnianiem potencjału terenów inwestycyjnych, opracowaniem i wdrożeniem systemu ulg podatkowych dla inwestorów, czy też promowaniem lokalnych przedsiębiorstw wyróżniających się innowacyjnością, postępujących zgodnie z zasadami zrównoważonego rozwoju. </a:t>
            </a:r>
          </a:p>
          <a:p>
            <a:pPr marL="342900" indent="-342900" algn="just">
              <a:buFont typeface="Wingdings" panose="05000000000000000000" pitchFamily="2" charset="2"/>
              <a:buChar char="Ø"/>
            </a:pPr>
            <a:r>
              <a:rPr lang="pl-PL" sz="2200" dirty="0">
                <a:latin typeface="Lato" panose="020F0502020204030203" pitchFamily="34" charset="-18"/>
              </a:rPr>
              <a:t>dążeniem do tworzenia na terenie miasta infrastruktury aktywności kongresowej i turystyki biznesowej oraz podejmowaniem współpracy z organizatorami prestiżowych wydarzeń,</a:t>
            </a:r>
          </a:p>
          <a:p>
            <a:pPr marL="342900" indent="-342900" algn="just">
              <a:buFont typeface="Wingdings" panose="05000000000000000000" pitchFamily="2" charset="2"/>
              <a:buChar char="Ø"/>
            </a:pPr>
            <a:r>
              <a:rPr lang="pl-PL" sz="2200" dirty="0">
                <a:latin typeface="Lato" panose="020F0502020204030203" pitchFamily="34" charset="-18"/>
              </a:rPr>
              <a:t>integrowaniem działań środowisk/instytucji na rzecz tworzenia i promowania oferty turystyczno-rekreacyjno-kulturowej regionu Karkonoszy,</a:t>
            </a:r>
          </a:p>
          <a:p>
            <a:pPr marL="342900" indent="-342900" algn="just">
              <a:buFont typeface="Wingdings" panose="05000000000000000000" pitchFamily="2" charset="2"/>
              <a:buChar char="Ø"/>
            </a:pPr>
            <a:r>
              <a:rPr lang="pl-PL" sz="2200" dirty="0">
                <a:latin typeface="Lato" panose="020F0502020204030203" pitchFamily="34" charset="-18"/>
              </a:rPr>
              <a:t>dążeniem do stworzenia zintegrowanego w skali regionu systemu komunikacji zbiorowej, </a:t>
            </a:r>
          </a:p>
          <a:p>
            <a:pPr marL="342900" indent="-342900" algn="just">
              <a:buFont typeface="Wingdings" panose="05000000000000000000" pitchFamily="2" charset="2"/>
              <a:buChar char="Ø"/>
            </a:pPr>
            <a:r>
              <a:rPr lang="pl-PL" sz="2200" dirty="0">
                <a:latin typeface="Lato" panose="020F0502020204030203" pitchFamily="34" charset="-18"/>
              </a:rPr>
              <a:t>rozwijaniem i promocją organizowanych wydarzeń, produktów i atrakcji turystycznych oraz podejmowaniem działań na rzecz ochrony zabytków/obszarów zabytkowych, tworzeniem infrastruktury turystycznej i uzdrowiskowej.</a:t>
            </a:r>
          </a:p>
          <a:p>
            <a:pPr algn="just"/>
            <a:endParaRPr lang="pl-PL" sz="2000" dirty="0">
              <a:latin typeface="Lato" panose="020F0502020204030203" pitchFamily="34" charset="-18"/>
            </a:endParaRPr>
          </a:p>
          <a:p>
            <a:pPr marL="285750" indent="-285750">
              <a:buFont typeface="Arial" panose="020B0604020202020204" pitchFamily="34" charset="0"/>
              <a:buChar char="•"/>
            </a:pPr>
            <a:endParaRPr lang="pl-PL" dirty="0"/>
          </a:p>
        </p:txBody>
      </p:sp>
      <p:sp>
        <p:nvSpPr>
          <p:cNvPr id="7" name="pole tekstowe 6">
            <a:extLst>
              <a:ext uri="{FF2B5EF4-FFF2-40B4-BE49-F238E27FC236}">
                <a16:creationId xmlns:a16="http://schemas.microsoft.com/office/drawing/2014/main" id="{A27D1358-C9DA-F6ED-920A-2741B174B4C0}"/>
              </a:ext>
            </a:extLst>
          </p:cNvPr>
          <p:cNvSpPr txBox="1"/>
          <p:nvPr/>
        </p:nvSpPr>
        <p:spPr>
          <a:xfrm>
            <a:off x="2286000" y="710866"/>
            <a:ext cx="13411200" cy="646331"/>
          </a:xfrm>
          <a:prstGeom prst="rect">
            <a:avLst/>
          </a:prstGeom>
          <a:noFill/>
        </p:spPr>
        <p:txBody>
          <a:bodyPr wrap="square" rtlCol="0">
            <a:spAutoFit/>
          </a:bodyPr>
          <a:lstStyle/>
          <a:p>
            <a:pPr algn="ctr"/>
            <a:r>
              <a:rPr lang="pl-PL" sz="3600" dirty="0">
                <a:latin typeface="Lato Bold Bold" panose="020B0604020202020204" charset="0"/>
                <a:ea typeface="Lato Bold Bold" panose="020B0604020202020204" charset="0"/>
                <a:cs typeface="Lato Bold Bold" panose="020B0604020202020204" charset="0"/>
              </a:rPr>
              <a:t>Cele strategiczne – cele operacyjne – kierunki działań</a:t>
            </a:r>
          </a:p>
        </p:txBody>
      </p:sp>
      <p:sp>
        <p:nvSpPr>
          <p:cNvPr id="2" name="Prostokąt: zaokrąglone rogi 1">
            <a:extLst>
              <a:ext uri="{FF2B5EF4-FFF2-40B4-BE49-F238E27FC236}">
                <a16:creationId xmlns:a16="http://schemas.microsoft.com/office/drawing/2014/main" id="{93872678-5D25-A707-E11D-EC8C4115C514}"/>
              </a:ext>
            </a:extLst>
          </p:cNvPr>
          <p:cNvSpPr/>
          <p:nvPr/>
        </p:nvSpPr>
        <p:spPr>
          <a:xfrm>
            <a:off x="321422" y="2490609"/>
            <a:ext cx="3259978" cy="4988841"/>
          </a:xfrm>
          <a:prstGeom prst="roundRect">
            <a:avLst>
              <a:gd name="adj" fmla="val 10000"/>
            </a:avLst>
          </a:prstGeom>
          <a:solidFill>
            <a:srgbClr val="C0000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pole tekstowe 9">
            <a:extLst>
              <a:ext uri="{FF2B5EF4-FFF2-40B4-BE49-F238E27FC236}">
                <a16:creationId xmlns:a16="http://schemas.microsoft.com/office/drawing/2014/main" id="{F91E6777-568D-3C73-B874-C99C49EFAF6E}"/>
              </a:ext>
            </a:extLst>
          </p:cNvPr>
          <p:cNvSpPr txBox="1"/>
          <p:nvPr/>
        </p:nvSpPr>
        <p:spPr>
          <a:xfrm>
            <a:off x="533400" y="2781300"/>
            <a:ext cx="2819400" cy="4524315"/>
          </a:xfrm>
          <a:prstGeom prst="rect">
            <a:avLst/>
          </a:prstGeom>
          <a:noFill/>
        </p:spPr>
        <p:txBody>
          <a:bodyPr wrap="square" rtlCol="0">
            <a:spAutoFit/>
          </a:bodyPr>
          <a:lstStyle/>
          <a:p>
            <a:pPr lvl="0" algn="l"/>
            <a:r>
              <a:rPr lang="pl-PL" sz="2400" b="1" kern="1200" dirty="0">
                <a:solidFill>
                  <a:schemeClr val="tx1"/>
                </a:solidFill>
                <a:effectLst/>
                <a:latin typeface="Lato" panose="020F0502020204030203" pitchFamily="34" charset="-18"/>
                <a:ea typeface="Calibri" panose="020F0502020204030204" pitchFamily="34" charset="0"/>
                <a:cs typeface="Calibri Light" panose="020F0302020204030204" pitchFamily="34" charset="0"/>
              </a:rPr>
              <a:t>Sfera gospodarcza</a:t>
            </a:r>
          </a:p>
          <a:p>
            <a:pPr lvl="0" algn="l"/>
            <a:r>
              <a:rPr lang="pl-PL" sz="2400" b="1" kern="1200" dirty="0">
                <a:solidFill>
                  <a:schemeClr val="tx1"/>
                </a:solidFill>
                <a:effectLst/>
                <a:latin typeface="Lato" panose="020F0502020204030203" pitchFamily="34" charset="-18"/>
                <a:ea typeface="Calibri" panose="020F0502020204030204" pitchFamily="34" charset="0"/>
                <a:cs typeface="Calibri Light" panose="020F0302020204030204" pitchFamily="34" charset="0"/>
              </a:rPr>
              <a:t>Cel strategiczny 3:</a:t>
            </a:r>
          </a:p>
          <a:p>
            <a:pPr lvl="0" algn="l"/>
            <a:r>
              <a:rPr lang="pl-PL" sz="2400" b="1" kern="1200" dirty="0">
                <a:solidFill>
                  <a:schemeClr val="bg1"/>
                </a:solidFill>
                <a:effectLst/>
                <a:latin typeface="Lato" panose="020F0502020204030203" pitchFamily="34" charset="-18"/>
                <a:ea typeface="Calibri" panose="020F0502020204030204" pitchFamily="34" charset="0"/>
                <a:cs typeface="Calibri Light" panose="020F0302020204030204" pitchFamily="34" charset="0"/>
              </a:rPr>
              <a:t>Rozwinięta, konkurencyjna i innowacyjna gospodarka wykorzystująca potencjał turystyczny, kulturowy </a:t>
            </a:r>
            <a:br>
              <a:rPr lang="pl-PL" sz="2400" b="1" kern="1200" dirty="0">
                <a:solidFill>
                  <a:schemeClr val="bg1"/>
                </a:solidFill>
                <a:effectLst/>
                <a:latin typeface="Lato" panose="020F0502020204030203" pitchFamily="34" charset="-18"/>
                <a:ea typeface="Calibri" panose="020F0502020204030204" pitchFamily="34" charset="0"/>
                <a:cs typeface="Calibri Light" panose="020F0302020204030204" pitchFamily="34" charset="0"/>
              </a:rPr>
            </a:br>
            <a:r>
              <a:rPr lang="pl-PL" sz="2400" b="1" kern="1200" dirty="0">
                <a:solidFill>
                  <a:schemeClr val="bg1"/>
                </a:solidFill>
                <a:effectLst/>
                <a:latin typeface="Lato" panose="020F0502020204030203" pitchFamily="34" charset="-18"/>
                <a:ea typeface="Calibri" panose="020F0502020204030204" pitchFamily="34" charset="0"/>
                <a:cs typeface="Calibri Light" panose="020F0302020204030204" pitchFamily="34" charset="0"/>
              </a:rPr>
              <a:t>i uzdrowiskowy miasta</a:t>
            </a:r>
          </a:p>
        </p:txBody>
      </p:sp>
    </p:spTree>
    <p:extLst>
      <p:ext uri="{BB962C8B-B14F-4D97-AF65-F5344CB8AC3E}">
        <p14:creationId xmlns:p14="http://schemas.microsoft.com/office/powerpoint/2010/main" val="1562331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4">
            <a:extLst>
              <a:ext uri="{FF2B5EF4-FFF2-40B4-BE49-F238E27FC236}">
                <a16:creationId xmlns:a16="http://schemas.microsoft.com/office/drawing/2014/main" id="{64899CEF-7C60-BF24-9C4E-10C45302F93D}"/>
              </a:ext>
            </a:extLst>
          </p:cNvPr>
          <p:cNvSpPr/>
          <p:nvPr/>
        </p:nvSpPr>
        <p:spPr>
          <a:xfrm>
            <a:off x="15011400" y="266700"/>
            <a:ext cx="2607422" cy="1466675"/>
          </a:xfrm>
          <a:custGeom>
            <a:avLst/>
            <a:gdLst/>
            <a:ahLst/>
            <a:cxnLst/>
            <a:rect l="l" t="t" r="r" b="b"/>
            <a:pathLst>
              <a:path w="2607422" h="1466675">
                <a:moveTo>
                  <a:pt x="0" y="0"/>
                </a:moveTo>
                <a:lnTo>
                  <a:pt x="2607422" y="0"/>
                </a:lnTo>
                <a:lnTo>
                  <a:pt x="2607422" y="1466675"/>
                </a:lnTo>
                <a:lnTo>
                  <a:pt x="0" y="1466675"/>
                </a:lnTo>
                <a:lnTo>
                  <a:pt x="0" y="0"/>
                </a:lnTo>
                <a:close/>
              </a:path>
            </a:pathLst>
          </a:custGeom>
          <a:blipFill>
            <a:blip r:embed="rId2" cstate="print"/>
            <a:stretch>
              <a:fillRect/>
            </a:stretch>
          </a:blipFill>
        </p:spPr>
      </p:sp>
      <p:sp>
        <p:nvSpPr>
          <p:cNvPr id="4" name="Freeform 2">
            <a:extLst>
              <a:ext uri="{FF2B5EF4-FFF2-40B4-BE49-F238E27FC236}">
                <a16:creationId xmlns:a16="http://schemas.microsoft.com/office/drawing/2014/main" id="{AD6CDA37-AFB3-0173-E7D5-681595DABE2A}"/>
              </a:ext>
            </a:extLst>
          </p:cNvPr>
          <p:cNvSpPr/>
          <p:nvPr/>
        </p:nvSpPr>
        <p:spPr>
          <a:xfrm>
            <a:off x="335740" y="9258300"/>
            <a:ext cx="17616521" cy="819373"/>
          </a:xfrm>
          <a:custGeom>
            <a:avLst/>
            <a:gdLst/>
            <a:ahLst/>
            <a:cxnLst/>
            <a:rect l="l" t="t" r="r" b="b"/>
            <a:pathLst>
              <a:path w="17616521" h="819373">
                <a:moveTo>
                  <a:pt x="0" y="0"/>
                </a:moveTo>
                <a:lnTo>
                  <a:pt x="17616520" y="0"/>
                </a:lnTo>
                <a:lnTo>
                  <a:pt x="17616520" y="819373"/>
                </a:lnTo>
                <a:lnTo>
                  <a:pt x="0" y="819373"/>
                </a:lnTo>
                <a:lnTo>
                  <a:pt x="0" y="0"/>
                </a:lnTo>
                <a:close/>
              </a:path>
            </a:pathLst>
          </a:custGeom>
          <a:blipFill>
            <a:blip r:embed="rId3" cstate="print"/>
            <a:stretch>
              <a:fillRect/>
            </a:stretch>
          </a:blipFill>
        </p:spPr>
        <p:txBody>
          <a:bodyPr/>
          <a:lstStyle/>
          <a:p>
            <a:endParaRPr lang="pl-PL" dirty="0"/>
          </a:p>
        </p:txBody>
      </p:sp>
      <p:sp>
        <p:nvSpPr>
          <p:cNvPr id="9" name="pole tekstowe 8">
            <a:extLst>
              <a:ext uri="{FF2B5EF4-FFF2-40B4-BE49-F238E27FC236}">
                <a16:creationId xmlns:a16="http://schemas.microsoft.com/office/drawing/2014/main" id="{E8858296-81AA-9F70-29FD-53F7FA559074}"/>
              </a:ext>
            </a:extLst>
          </p:cNvPr>
          <p:cNvSpPr txBox="1"/>
          <p:nvPr/>
        </p:nvSpPr>
        <p:spPr>
          <a:xfrm>
            <a:off x="3962400" y="2327343"/>
            <a:ext cx="12725400" cy="5509200"/>
          </a:xfrm>
          <a:prstGeom prst="rect">
            <a:avLst/>
          </a:prstGeom>
          <a:noFill/>
        </p:spPr>
        <p:txBody>
          <a:bodyPr wrap="square">
            <a:spAutoFit/>
          </a:bodyPr>
          <a:lstStyle/>
          <a:p>
            <a:pPr marL="342900" indent="-342900" algn="just">
              <a:buFont typeface="Wingdings" panose="05000000000000000000" pitchFamily="2" charset="2"/>
              <a:buChar char="Ø"/>
            </a:pPr>
            <a:r>
              <a:rPr lang="pl-PL" sz="2200" dirty="0">
                <a:latin typeface="Lato" panose="020F0502020204030203" pitchFamily="34" charset="-18"/>
              </a:rPr>
              <a:t>Podniesienie wiedzy uczniów oraz dorosłych mieszkańców z zakresu przedsiębiorczości.</a:t>
            </a:r>
          </a:p>
          <a:p>
            <a:pPr marL="342900" indent="-342900" algn="just">
              <a:buFont typeface="Wingdings" panose="05000000000000000000" pitchFamily="2" charset="2"/>
              <a:buChar char="Ø"/>
            </a:pPr>
            <a:r>
              <a:rPr lang="pl-PL" sz="2200" dirty="0">
                <a:latin typeface="Lato" panose="020F0502020204030203" pitchFamily="34" charset="-18"/>
              </a:rPr>
              <a:t>Zwiększenie liczby lokalnych mikro, małych i średnich przedsiębiorstw.</a:t>
            </a:r>
          </a:p>
          <a:p>
            <a:pPr marL="342900" indent="-342900" algn="just">
              <a:buFont typeface="Wingdings" panose="05000000000000000000" pitchFamily="2" charset="2"/>
              <a:buChar char="Ø"/>
            </a:pPr>
            <a:r>
              <a:rPr lang="pl-PL" sz="2200" dirty="0">
                <a:latin typeface="Lato" panose="020F0502020204030203" pitchFamily="34" charset="-18"/>
              </a:rPr>
              <a:t>Poprawa warunków do prowadzenia działalności gospodarczej.</a:t>
            </a:r>
          </a:p>
          <a:p>
            <a:pPr marL="342900" indent="-342900" algn="just">
              <a:buFont typeface="Wingdings" panose="05000000000000000000" pitchFamily="2" charset="2"/>
              <a:buChar char="Ø"/>
            </a:pPr>
            <a:r>
              <a:rPr lang="pl-PL" sz="2200" dirty="0">
                <a:latin typeface="Lato" panose="020F0502020204030203" pitchFamily="34" charset="-18"/>
              </a:rPr>
              <a:t>Poprawa dialogu między władzami miasta i przedsiębiorcami.</a:t>
            </a:r>
          </a:p>
          <a:p>
            <a:pPr marL="342900" indent="-342900" algn="just">
              <a:buFont typeface="Wingdings" panose="05000000000000000000" pitchFamily="2" charset="2"/>
              <a:buChar char="Ø"/>
            </a:pPr>
            <a:r>
              <a:rPr lang="pl-PL" sz="2200" dirty="0">
                <a:latin typeface="Lato" panose="020F0502020204030203" pitchFamily="34" charset="-18"/>
              </a:rPr>
              <a:t>Poprawa atrakcyjności inwestycyjnej miasta.</a:t>
            </a:r>
          </a:p>
          <a:p>
            <a:pPr marL="342900" indent="-342900" algn="just">
              <a:buFont typeface="Wingdings" panose="05000000000000000000" pitchFamily="2" charset="2"/>
              <a:buChar char="Ø"/>
            </a:pPr>
            <a:r>
              <a:rPr lang="pl-PL" sz="2200" dirty="0">
                <a:latin typeface="Lato" panose="020F0502020204030203" pitchFamily="34" charset="-18"/>
              </a:rPr>
              <a:t>Poprawa środowiska prowadzenia działalności gospodarczej w mieście.</a:t>
            </a:r>
          </a:p>
          <a:p>
            <a:pPr marL="342900" indent="-342900" algn="just">
              <a:buFont typeface="Wingdings" panose="05000000000000000000" pitchFamily="2" charset="2"/>
              <a:buChar char="Ø"/>
            </a:pPr>
            <a:r>
              <a:rPr lang="pl-PL" sz="2200" dirty="0">
                <a:latin typeface="Lato" panose="020F0502020204030203" pitchFamily="34" charset="-18"/>
              </a:rPr>
              <a:t>Wzrost prestiżu i rozpoznawalności firm działających na lokalnym rynku, w tym wzrost liczby przedsiębiorstw działających w branży turystycznej.</a:t>
            </a:r>
          </a:p>
          <a:p>
            <a:pPr marL="342900" indent="-342900" algn="just">
              <a:buFont typeface="Wingdings" panose="05000000000000000000" pitchFamily="2" charset="2"/>
              <a:buChar char="Ø"/>
            </a:pPr>
            <a:r>
              <a:rPr lang="pl-PL" sz="2200" dirty="0">
                <a:latin typeface="Lato" panose="020F0502020204030203" pitchFamily="34" charset="-18"/>
              </a:rPr>
              <a:t>Zwiększenie współpracy środowisk/instytucji w zakresie tworzenia i promowania oferty turystyczno-rekreacyjno-kulturowej regionu Karkonoszy.</a:t>
            </a:r>
          </a:p>
          <a:p>
            <a:pPr marL="342900" indent="-342900" algn="just">
              <a:buFont typeface="Wingdings" panose="05000000000000000000" pitchFamily="2" charset="2"/>
              <a:buChar char="Ø"/>
            </a:pPr>
            <a:r>
              <a:rPr lang="pl-PL" sz="2200" dirty="0">
                <a:latin typeface="Lato" panose="020F0502020204030203" pitchFamily="34" charset="-18"/>
              </a:rPr>
              <a:t>Optymalizacja połączeń komunikacji zbiorowej, w tym z gminami ościennymi i miejscowościami turystycznymi.</a:t>
            </a:r>
          </a:p>
          <a:p>
            <a:pPr marL="342900" indent="-342900" algn="just">
              <a:buFont typeface="Wingdings" panose="05000000000000000000" pitchFamily="2" charset="2"/>
              <a:buChar char="Ø"/>
            </a:pPr>
            <a:r>
              <a:rPr lang="pl-PL" sz="2200" dirty="0">
                <a:latin typeface="Lato" panose="020F0502020204030203" pitchFamily="34" charset="-18"/>
              </a:rPr>
              <a:t>Zwiększenie liczby turystów odwiedzających miasto oraz wzrost rozpoznawalności miasta na arenie krajowej i międzynarodowej.</a:t>
            </a:r>
          </a:p>
          <a:p>
            <a:pPr marL="342900" indent="-342900" algn="just">
              <a:buFont typeface="Wingdings" panose="05000000000000000000" pitchFamily="2" charset="2"/>
              <a:buChar char="Ø"/>
            </a:pPr>
            <a:r>
              <a:rPr lang="pl-PL" sz="2200" dirty="0">
                <a:latin typeface="Lato" panose="020F0502020204030203" pitchFamily="34" charset="-18"/>
              </a:rPr>
              <a:t>Poprawa stanu obiektów zabytkowych .</a:t>
            </a:r>
          </a:p>
          <a:p>
            <a:pPr marL="342900" indent="-342900" algn="just">
              <a:buFont typeface="Wingdings" panose="05000000000000000000" pitchFamily="2" charset="2"/>
              <a:buChar char="Ø"/>
            </a:pPr>
            <a:r>
              <a:rPr lang="pl-PL" sz="2200" dirty="0">
                <a:latin typeface="Lato" panose="020F0502020204030203" pitchFamily="34" charset="-18"/>
              </a:rPr>
              <a:t>Zrównoważony rozwój infrastruktury turystycznej i uzdrowiskowej.</a:t>
            </a:r>
          </a:p>
        </p:txBody>
      </p:sp>
      <p:sp>
        <p:nvSpPr>
          <p:cNvPr id="7" name="pole tekstowe 6">
            <a:extLst>
              <a:ext uri="{FF2B5EF4-FFF2-40B4-BE49-F238E27FC236}">
                <a16:creationId xmlns:a16="http://schemas.microsoft.com/office/drawing/2014/main" id="{34FC5426-4A6C-3BBA-F804-55379729EF70}"/>
              </a:ext>
            </a:extLst>
          </p:cNvPr>
          <p:cNvSpPr txBox="1"/>
          <p:nvPr/>
        </p:nvSpPr>
        <p:spPr>
          <a:xfrm>
            <a:off x="1905000" y="818697"/>
            <a:ext cx="14020800" cy="646331"/>
          </a:xfrm>
          <a:prstGeom prst="rect">
            <a:avLst/>
          </a:prstGeom>
          <a:noFill/>
        </p:spPr>
        <p:txBody>
          <a:bodyPr wrap="square" rtlCol="0">
            <a:spAutoFit/>
          </a:bodyPr>
          <a:lstStyle/>
          <a:p>
            <a:pPr algn="ctr"/>
            <a:r>
              <a:rPr lang="pl-PL" sz="3600" dirty="0">
                <a:latin typeface="Lato Bold Bold" panose="020B0604020202020204" charset="0"/>
                <a:ea typeface="Lato Bold Bold" panose="020B0604020202020204" charset="0"/>
                <a:cs typeface="Lato Bold Bold" panose="020B0604020202020204" charset="0"/>
              </a:rPr>
              <a:t>Rezultaty realizacji ww. kierunków działań</a:t>
            </a:r>
          </a:p>
        </p:txBody>
      </p:sp>
      <p:sp>
        <p:nvSpPr>
          <p:cNvPr id="2" name="Prostokąt: zaokrąglone rogi 1">
            <a:extLst>
              <a:ext uri="{FF2B5EF4-FFF2-40B4-BE49-F238E27FC236}">
                <a16:creationId xmlns:a16="http://schemas.microsoft.com/office/drawing/2014/main" id="{54698ECB-E262-82E0-8410-29C8975F9101}"/>
              </a:ext>
            </a:extLst>
          </p:cNvPr>
          <p:cNvSpPr/>
          <p:nvPr/>
        </p:nvSpPr>
        <p:spPr>
          <a:xfrm>
            <a:off x="308955" y="2635954"/>
            <a:ext cx="3192089" cy="5015091"/>
          </a:xfrm>
          <a:prstGeom prst="roundRect">
            <a:avLst>
              <a:gd name="adj" fmla="val 10000"/>
            </a:avLst>
          </a:prstGeom>
          <a:solidFill>
            <a:srgbClr val="C0000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pole tekstowe 9">
            <a:extLst>
              <a:ext uri="{FF2B5EF4-FFF2-40B4-BE49-F238E27FC236}">
                <a16:creationId xmlns:a16="http://schemas.microsoft.com/office/drawing/2014/main" id="{5B6A2DAE-6FAC-6BF7-D41D-237AB4660E71}"/>
              </a:ext>
            </a:extLst>
          </p:cNvPr>
          <p:cNvSpPr txBox="1"/>
          <p:nvPr/>
        </p:nvSpPr>
        <p:spPr>
          <a:xfrm>
            <a:off x="389311" y="3107592"/>
            <a:ext cx="3124200" cy="4801314"/>
          </a:xfrm>
          <a:prstGeom prst="rect">
            <a:avLst/>
          </a:prstGeom>
          <a:noFill/>
        </p:spPr>
        <p:txBody>
          <a:bodyPr wrap="square" rtlCol="0">
            <a:spAutoFit/>
          </a:bodyPr>
          <a:lstStyle/>
          <a:p>
            <a:pPr lvl="0" algn="l"/>
            <a:r>
              <a:rPr lang="pl-PL" sz="2400" b="1" kern="1200" dirty="0">
                <a:solidFill>
                  <a:schemeClr val="tx1"/>
                </a:solidFill>
                <a:effectLst/>
                <a:latin typeface="Lato" panose="020F0502020204030203" pitchFamily="34" charset="-18"/>
                <a:ea typeface="Calibri" panose="020F0502020204030204" pitchFamily="34" charset="0"/>
                <a:cs typeface="Calibri Light" panose="020F0302020204030204" pitchFamily="34" charset="0"/>
              </a:rPr>
              <a:t>Sfera gospodarcza</a:t>
            </a:r>
          </a:p>
          <a:p>
            <a:pPr lvl="0" algn="l"/>
            <a:r>
              <a:rPr lang="pl-PL" sz="2400" b="1" kern="1200" dirty="0">
                <a:solidFill>
                  <a:schemeClr val="tx1"/>
                </a:solidFill>
                <a:effectLst/>
                <a:latin typeface="Lato" panose="020F0502020204030203" pitchFamily="34" charset="-18"/>
                <a:ea typeface="Calibri" panose="020F0502020204030204" pitchFamily="34" charset="0"/>
                <a:cs typeface="Calibri Light" panose="020F0302020204030204" pitchFamily="34" charset="0"/>
              </a:rPr>
              <a:t>Cel strategiczny 3:</a:t>
            </a:r>
          </a:p>
          <a:p>
            <a:pPr lvl="0" algn="l"/>
            <a:r>
              <a:rPr lang="pl-PL" sz="2400" b="1" kern="1200" dirty="0">
                <a:solidFill>
                  <a:schemeClr val="bg1"/>
                </a:solidFill>
                <a:effectLst/>
                <a:latin typeface="Lato" panose="020F0502020204030203" pitchFamily="34" charset="-18"/>
                <a:ea typeface="Calibri" panose="020F0502020204030204" pitchFamily="34" charset="0"/>
                <a:cs typeface="Calibri Light" panose="020F0302020204030204" pitchFamily="34" charset="0"/>
              </a:rPr>
              <a:t>Rozwinięta, konkurencyjna i innowacyjna gospodarka wykorzystująca potencjał turystyczny, kulturowy i uzdrowiskowy miasta</a:t>
            </a:r>
          </a:p>
          <a:p>
            <a:endParaRPr lang="pl-PL" dirty="0"/>
          </a:p>
        </p:txBody>
      </p:sp>
    </p:spTree>
    <p:extLst>
      <p:ext uri="{BB962C8B-B14F-4D97-AF65-F5344CB8AC3E}">
        <p14:creationId xmlns:p14="http://schemas.microsoft.com/office/powerpoint/2010/main" val="985852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4">
            <a:extLst>
              <a:ext uri="{FF2B5EF4-FFF2-40B4-BE49-F238E27FC236}">
                <a16:creationId xmlns:a16="http://schemas.microsoft.com/office/drawing/2014/main" id="{FFA383C8-3126-4492-DB03-3BACF2098412}"/>
              </a:ext>
            </a:extLst>
          </p:cNvPr>
          <p:cNvSpPr/>
          <p:nvPr/>
        </p:nvSpPr>
        <p:spPr>
          <a:xfrm>
            <a:off x="15011400" y="266700"/>
            <a:ext cx="2607422" cy="1466675"/>
          </a:xfrm>
          <a:custGeom>
            <a:avLst/>
            <a:gdLst/>
            <a:ahLst/>
            <a:cxnLst/>
            <a:rect l="l" t="t" r="r" b="b"/>
            <a:pathLst>
              <a:path w="2607422" h="1466675">
                <a:moveTo>
                  <a:pt x="0" y="0"/>
                </a:moveTo>
                <a:lnTo>
                  <a:pt x="2607422" y="0"/>
                </a:lnTo>
                <a:lnTo>
                  <a:pt x="2607422" y="1466675"/>
                </a:lnTo>
                <a:lnTo>
                  <a:pt x="0" y="1466675"/>
                </a:lnTo>
                <a:lnTo>
                  <a:pt x="0" y="0"/>
                </a:lnTo>
                <a:close/>
              </a:path>
            </a:pathLst>
          </a:custGeom>
          <a:blipFill>
            <a:blip r:embed="rId2" cstate="print"/>
            <a:stretch>
              <a:fillRect/>
            </a:stretch>
          </a:blipFill>
        </p:spPr>
      </p:sp>
      <p:sp>
        <p:nvSpPr>
          <p:cNvPr id="4" name="Freeform 2">
            <a:extLst>
              <a:ext uri="{FF2B5EF4-FFF2-40B4-BE49-F238E27FC236}">
                <a16:creationId xmlns:a16="http://schemas.microsoft.com/office/drawing/2014/main" id="{501B7259-73AA-9697-1672-BCFE430378D1}"/>
              </a:ext>
            </a:extLst>
          </p:cNvPr>
          <p:cNvSpPr/>
          <p:nvPr/>
        </p:nvSpPr>
        <p:spPr>
          <a:xfrm>
            <a:off x="335740" y="9258300"/>
            <a:ext cx="17616521" cy="819373"/>
          </a:xfrm>
          <a:custGeom>
            <a:avLst/>
            <a:gdLst/>
            <a:ahLst/>
            <a:cxnLst/>
            <a:rect l="l" t="t" r="r" b="b"/>
            <a:pathLst>
              <a:path w="17616521" h="819373">
                <a:moveTo>
                  <a:pt x="0" y="0"/>
                </a:moveTo>
                <a:lnTo>
                  <a:pt x="17616520" y="0"/>
                </a:lnTo>
                <a:lnTo>
                  <a:pt x="17616520" y="819373"/>
                </a:lnTo>
                <a:lnTo>
                  <a:pt x="0" y="819373"/>
                </a:lnTo>
                <a:lnTo>
                  <a:pt x="0" y="0"/>
                </a:lnTo>
                <a:close/>
              </a:path>
            </a:pathLst>
          </a:custGeom>
          <a:blipFill>
            <a:blip r:embed="rId3" cstate="print"/>
            <a:stretch>
              <a:fillRect/>
            </a:stretch>
          </a:blipFill>
        </p:spPr>
        <p:txBody>
          <a:bodyPr/>
          <a:lstStyle/>
          <a:p>
            <a:endParaRPr lang="pl-PL" dirty="0"/>
          </a:p>
        </p:txBody>
      </p:sp>
      <p:sp>
        <p:nvSpPr>
          <p:cNvPr id="8" name="Prostokąt: zaokrąglone rogi 7">
            <a:extLst>
              <a:ext uri="{FF2B5EF4-FFF2-40B4-BE49-F238E27FC236}">
                <a16:creationId xmlns:a16="http://schemas.microsoft.com/office/drawing/2014/main" id="{A7FF787E-2E1F-2D31-CD4D-0926D5FFE314}"/>
              </a:ext>
            </a:extLst>
          </p:cNvPr>
          <p:cNvSpPr/>
          <p:nvPr/>
        </p:nvSpPr>
        <p:spPr>
          <a:xfrm>
            <a:off x="335740" y="2722918"/>
            <a:ext cx="3200400" cy="4841163"/>
          </a:xfrm>
          <a:prstGeom prst="roundRect">
            <a:avLst>
              <a:gd name="adj" fmla="val 10000"/>
            </a:avLst>
          </a:prstGeom>
          <a:solidFill>
            <a:schemeClr val="bg1">
              <a:lumMod val="50000"/>
            </a:schemeClr>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pole tekstowe 8">
            <a:extLst>
              <a:ext uri="{FF2B5EF4-FFF2-40B4-BE49-F238E27FC236}">
                <a16:creationId xmlns:a16="http://schemas.microsoft.com/office/drawing/2014/main" id="{A19B6CAC-9BAD-2ED5-3D6A-A141D8A46E1B}"/>
              </a:ext>
            </a:extLst>
          </p:cNvPr>
          <p:cNvSpPr txBox="1"/>
          <p:nvPr/>
        </p:nvSpPr>
        <p:spPr>
          <a:xfrm>
            <a:off x="533400" y="3467100"/>
            <a:ext cx="3124200" cy="2677656"/>
          </a:xfrm>
          <a:prstGeom prst="rect">
            <a:avLst/>
          </a:prstGeom>
          <a:noFill/>
        </p:spPr>
        <p:txBody>
          <a:bodyPr wrap="square" rtlCol="0">
            <a:spAutoFit/>
          </a:bodyPr>
          <a:lstStyle/>
          <a:p>
            <a:pPr marL="0" lvl="0" indent="0" algn="l" defTabSz="711200">
              <a:lnSpc>
                <a:spcPct val="90000"/>
              </a:lnSpc>
              <a:spcBef>
                <a:spcPct val="0"/>
              </a:spcBef>
              <a:spcAft>
                <a:spcPct val="35000"/>
              </a:spcAft>
              <a:buNone/>
            </a:pPr>
            <a:r>
              <a:rPr lang="pl-PL" sz="2400" b="1" kern="1200" dirty="0">
                <a:solidFill>
                  <a:schemeClr val="tx1"/>
                </a:solidFill>
                <a:effectLst/>
                <a:latin typeface="Lato" panose="020F0502020204030203" pitchFamily="34" charset="-18"/>
                <a:ea typeface="Calibri" panose="020F0502020204030204" pitchFamily="34" charset="0"/>
                <a:cs typeface="Calibri Light" panose="020F0302020204030204" pitchFamily="34" charset="0"/>
              </a:rPr>
              <a:t>Sfera przestrzenna</a:t>
            </a:r>
          </a:p>
          <a:p>
            <a:pPr marL="0" lvl="0" indent="0" algn="l" defTabSz="711200">
              <a:lnSpc>
                <a:spcPct val="90000"/>
              </a:lnSpc>
              <a:spcBef>
                <a:spcPct val="0"/>
              </a:spcBef>
              <a:spcAft>
                <a:spcPct val="35000"/>
              </a:spcAft>
              <a:buNone/>
            </a:pPr>
            <a:r>
              <a:rPr lang="pl-PL" sz="2400" b="1" kern="1200" dirty="0">
                <a:solidFill>
                  <a:schemeClr val="tx1"/>
                </a:solidFill>
                <a:effectLst/>
                <a:latin typeface="Lato" panose="020F0502020204030203" pitchFamily="34" charset="-18"/>
                <a:ea typeface="Calibri" panose="020F0502020204030204" pitchFamily="34" charset="0"/>
                <a:cs typeface="Calibri Light" panose="020F0302020204030204" pitchFamily="34" charset="0"/>
              </a:rPr>
              <a:t>Cel strategiczny 4: </a:t>
            </a:r>
          </a:p>
          <a:p>
            <a:pPr marL="0" lvl="0" indent="0" algn="l" defTabSz="711200">
              <a:lnSpc>
                <a:spcPct val="90000"/>
              </a:lnSpc>
              <a:spcBef>
                <a:spcPct val="0"/>
              </a:spcBef>
              <a:spcAft>
                <a:spcPct val="35000"/>
              </a:spcAft>
              <a:buNone/>
            </a:pPr>
            <a:r>
              <a:rPr lang="pl-PL" sz="2400" b="1" kern="1200" dirty="0">
                <a:solidFill>
                  <a:schemeClr val="bg1"/>
                </a:solidFill>
                <a:effectLst/>
                <a:latin typeface="Lato" panose="020F0502020204030203" pitchFamily="34" charset="-18"/>
                <a:ea typeface="Calibri" panose="020F0502020204030204" pitchFamily="34" charset="0"/>
                <a:cs typeface="Calibri Light" panose="020F0302020204030204" pitchFamily="34" charset="0"/>
              </a:rPr>
              <a:t>Wysoki stopień integracji przestrzennej oraz zachowania zasobów naturalnych</a:t>
            </a:r>
          </a:p>
        </p:txBody>
      </p:sp>
      <p:sp>
        <p:nvSpPr>
          <p:cNvPr id="11" name="pole tekstowe 10">
            <a:extLst>
              <a:ext uri="{FF2B5EF4-FFF2-40B4-BE49-F238E27FC236}">
                <a16:creationId xmlns:a16="http://schemas.microsoft.com/office/drawing/2014/main" id="{9E72318D-6C52-4A09-8885-55ADE84BF7D8}"/>
              </a:ext>
            </a:extLst>
          </p:cNvPr>
          <p:cNvSpPr txBox="1"/>
          <p:nvPr/>
        </p:nvSpPr>
        <p:spPr>
          <a:xfrm>
            <a:off x="3855260" y="1562100"/>
            <a:ext cx="13061140" cy="10187404"/>
          </a:xfrm>
          <a:prstGeom prst="rect">
            <a:avLst/>
          </a:prstGeom>
          <a:noFill/>
        </p:spPr>
        <p:txBody>
          <a:bodyPr wrap="square" rtlCol="0">
            <a:spAutoFit/>
          </a:bodyPr>
          <a:lstStyle/>
          <a:p>
            <a:pPr algn="just"/>
            <a:r>
              <a:rPr lang="pl-PL" sz="2200" dirty="0">
                <a:latin typeface="Lato" panose="020F0502020204030203" pitchFamily="34" charset="-18"/>
              </a:rPr>
              <a:t>W ramach </a:t>
            </a:r>
            <a:r>
              <a:rPr lang="pl-PL" sz="2200" b="1" dirty="0">
                <a:latin typeface="Lato" panose="020F0502020204030203" pitchFamily="34" charset="-18"/>
              </a:rPr>
              <a:t>celu strategicznego w sferze przestrzennej </a:t>
            </a:r>
            <a:r>
              <a:rPr lang="pl-PL" sz="2200" dirty="0">
                <a:latin typeface="Lato" panose="020F0502020204030203" pitchFamily="34" charset="-18"/>
              </a:rPr>
              <a:t>przyjęte zostały </a:t>
            </a:r>
            <a:r>
              <a:rPr lang="pl-PL" sz="2200" b="1" dirty="0">
                <a:latin typeface="Lato" panose="020F0502020204030203" pitchFamily="34" charset="-18"/>
              </a:rPr>
              <a:t>cele operacyjne </a:t>
            </a:r>
            <a:r>
              <a:rPr lang="pl-PL" sz="2200" dirty="0">
                <a:latin typeface="Lato" panose="020F0502020204030203" pitchFamily="34" charset="-18"/>
              </a:rPr>
              <a:t>dotyczące zrównoważonej mobilności miejskiej i wysokiej dostępności komunikacyjnej miasta, poprawy stanu środowiska naturalnego oraz zwiększania odporności miasta na skutki zmian klimatu, a także poprawy jakości przestrzeni publicznych.</a:t>
            </a:r>
          </a:p>
          <a:p>
            <a:pPr algn="just"/>
            <a:endParaRPr lang="pl-PL" sz="2200" dirty="0">
              <a:latin typeface="Lato" panose="020F0502020204030203" pitchFamily="34" charset="-18"/>
            </a:endParaRPr>
          </a:p>
          <a:p>
            <a:pPr algn="just"/>
            <a:r>
              <a:rPr lang="pl-PL" sz="2200" dirty="0">
                <a:latin typeface="Lato" panose="020F0502020204030203" pitchFamily="34" charset="-18"/>
              </a:rPr>
              <a:t>W ramach </a:t>
            </a:r>
            <a:r>
              <a:rPr lang="pl-PL" sz="2200" b="1" dirty="0">
                <a:latin typeface="Lato" panose="020F0502020204030203" pitchFamily="34" charset="-18"/>
              </a:rPr>
              <a:t>celów operacyjnych sformułowano kierunki działań </a:t>
            </a:r>
            <a:r>
              <a:rPr lang="pl-PL" sz="2200" dirty="0">
                <a:latin typeface="Lato" panose="020F0502020204030203" pitchFamily="34" charset="-18"/>
              </a:rPr>
              <a:t>odnoszące się m.in. do:</a:t>
            </a:r>
          </a:p>
          <a:p>
            <a:pPr marL="342900" indent="-342900" algn="just">
              <a:buFont typeface="Wingdings" panose="05000000000000000000" pitchFamily="2" charset="2"/>
              <a:buChar char="Ø"/>
            </a:pPr>
            <a:r>
              <a:rPr lang="pl-PL" sz="2200" dirty="0">
                <a:latin typeface="Lato" panose="020F0502020204030203" pitchFamily="34" charset="-18"/>
              </a:rPr>
              <a:t>podejmowania działań na rzecz poprawy dostępności komunikacyjnej miasta, w tym m.in. poprzez lobbowanie na rzecz włączenia miasta w sieć dróg ekspresowych i autostrad, inwestycje w sieć kolejową, zwiększenie liczby połączeń kolejowych oraz rozwój transportu lotniczego, </a:t>
            </a:r>
          </a:p>
          <a:p>
            <a:pPr marL="342900" indent="-342900" algn="just">
              <a:buFont typeface="Wingdings" panose="05000000000000000000" pitchFamily="2" charset="2"/>
              <a:buChar char="Ø"/>
            </a:pPr>
            <a:r>
              <a:rPr lang="pl-PL" sz="2200" dirty="0">
                <a:latin typeface="Lato" panose="020F0502020204030203" pitchFamily="34" charset="-18"/>
              </a:rPr>
              <a:t>rozbudowy i modernizacji infrastruktury drogowej, oświetleniowej i transportu publicznego,</a:t>
            </a:r>
          </a:p>
          <a:p>
            <a:pPr marL="342900" indent="-342900" algn="just">
              <a:buFont typeface="Wingdings" panose="05000000000000000000" pitchFamily="2" charset="2"/>
              <a:buChar char="Ø"/>
            </a:pPr>
            <a:r>
              <a:rPr lang="pl-PL" sz="2200" dirty="0">
                <a:latin typeface="Lato" panose="020F0502020204030203" pitchFamily="34" charset="-18"/>
              </a:rPr>
              <a:t>integracji systemów transportu zbiorowego i indywidualnego, odciążenia centrum miasta z ruchu tranzytowego, upowszechniania/wdrażania koncepcji Smart City,</a:t>
            </a:r>
          </a:p>
          <a:p>
            <a:pPr marL="342900" indent="-342900" algn="just">
              <a:buFont typeface="Wingdings" panose="05000000000000000000" pitchFamily="2" charset="2"/>
              <a:buChar char="Ø"/>
            </a:pPr>
            <a:r>
              <a:rPr lang="pl-PL" sz="2200" dirty="0">
                <a:latin typeface="Lato" panose="020F0502020204030203" pitchFamily="34" charset="-18"/>
              </a:rPr>
              <a:t>wdrażania rozwiązań ukierunkowanych na rozwój zrównoważonej mobilności obszaru funkcjonalnego Aglomeracji Jeleniogórskiej. </a:t>
            </a:r>
          </a:p>
          <a:p>
            <a:pPr marL="342900" indent="-342900" algn="just">
              <a:buFont typeface="Wingdings" panose="05000000000000000000" pitchFamily="2" charset="2"/>
              <a:buChar char="Ø"/>
            </a:pPr>
            <a:r>
              <a:rPr lang="pl-PL" sz="2200" dirty="0">
                <a:latin typeface="Lato" panose="020F0502020204030203" pitchFamily="34" charset="-18"/>
              </a:rPr>
              <a:t>modernizacji i rozwoju spójnej sieci dróg rowerowych, pieszych i pieszo-rowerowych,</a:t>
            </a:r>
          </a:p>
          <a:p>
            <a:pPr marL="342900" indent="-342900" algn="just">
              <a:buFont typeface="Wingdings" panose="05000000000000000000" pitchFamily="2" charset="2"/>
              <a:buChar char="Ø"/>
            </a:pPr>
            <a:r>
              <a:rPr lang="pl-PL" sz="2200" dirty="0">
                <a:latin typeface="Lato" panose="020F0502020204030203" pitchFamily="34" charset="-18"/>
              </a:rPr>
              <a:t>wdrażania rozwiązań poprawiających jakość powietrza atmosferycznego,</a:t>
            </a:r>
          </a:p>
          <a:p>
            <a:pPr marL="342900" indent="-342900" algn="just">
              <a:buFont typeface="Wingdings" panose="05000000000000000000" pitchFamily="2" charset="2"/>
              <a:buChar char="Ø"/>
            </a:pPr>
            <a:r>
              <a:rPr lang="pl-PL" sz="2200" dirty="0">
                <a:latin typeface="Lato" panose="020F0502020204030203" pitchFamily="34" charset="-18"/>
              </a:rPr>
              <a:t> zachowania, ochrony i zrównoważonego wykorzystania zasobów dziedzictwa naturalnego, w tym obszarów cennych przyrodniczo, </a:t>
            </a:r>
          </a:p>
          <a:p>
            <a:pPr marL="342900" indent="-342900" algn="just">
              <a:buFont typeface="Wingdings" panose="05000000000000000000" pitchFamily="2" charset="2"/>
              <a:buChar char="Ø"/>
            </a:pPr>
            <a:r>
              <a:rPr lang="pl-PL" sz="2200" dirty="0">
                <a:latin typeface="Lato" panose="020F0502020204030203" pitchFamily="34" charset="-18"/>
              </a:rPr>
              <a:t>wzmocnienia odporności miasta na skutki zmian klimatu, podejmowania i promowania działań na rzecz rozwoju tzw. gospodarki o obiegu zamkniętym, </a:t>
            </a:r>
          </a:p>
          <a:p>
            <a:pPr marL="342900" indent="-342900" algn="just">
              <a:buFont typeface="Wingdings" panose="05000000000000000000" pitchFamily="2" charset="2"/>
              <a:buChar char="Ø"/>
            </a:pPr>
            <a:r>
              <a:rPr lang="pl-PL" sz="2200" dirty="0">
                <a:latin typeface="Lato" panose="020F0502020204030203" pitchFamily="34" charset="-18"/>
              </a:rPr>
              <a:t>optymalizowania gospodarki wodno-ściekowej, usprawniania i rozwijania systemu zagospodarowania odpadów komunalnych, podejmowania działań na rzecz tworzenia atrakcyjnych, dostosowanych do potrzeb mieszkańców terenów zielonych, rewitalizacji terenów i obiektów oraz zwiększenia partycypacji mieszkańców w procesach planowania przestrzennego.</a:t>
            </a:r>
          </a:p>
          <a:p>
            <a:pPr algn="just"/>
            <a:endParaRPr lang="pl-PL" sz="2200" dirty="0">
              <a:latin typeface="Lato" panose="020F0502020204030203" pitchFamily="34" charset="-18"/>
            </a:endParaRPr>
          </a:p>
          <a:p>
            <a:pPr marL="285750" indent="-285750">
              <a:buFont typeface="Arial" panose="020B0604020202020204" pitchFamily="34" charset="0"/>
              <a:buChar char="•"/>
            </a:pPr>
            <a:endParaRPr lang="pl-PL" sz="2200" dirty="0">
              <a:latin typeface="Lato" panose="020F0502020204030203" pitchFamily="34" charset="-18"/>
            </a:endParaRPr>
          </a:p>
          <a:p>
            <a:pPr marL="285750" indent="-285750">
              <a:buFont typeface="Arial" panose="020B0604020202020204" pitchFamily="34" charset="0"/>
              <a:buChar char="•"/>
            </a:pPr>
            <a:endParaRPr lang="pl-PL" sz="2200" dirty="0">
              <a:latin typeface="Lato" panose="020F0502020204030203" pitchFamily="34" charset="-18"/>
            </a:endParaRPr>
          </a:p>
          <a:p>
            <a:pPr marL="285750" indent="-285750">
              <a:buFont typeface="Arial" panose="020B0604020202020204" pitchFamily="34" charset="0"/>
              <a:buChar char="•"/>
            </a:pPr>
            <a:endParaRPr lang="pl-PL" sz="2200" u="sng" dirty="0">
              <a:latin typeface="Lato" panose="020F0502020204030203" pitchFamily="34" charset="-18"/>
            </a:endParaRPr>
          </a:p>
          <a:p>
            <a:pPr marL="285750" indent="-285750">
              <a:buFont typeface="Arial" panose="020B0604020202020204" pitchFamily="34" charset="0"/>
              <a:buChar char="•"/>
            </a:pPr>
            <a:endParaRPr lang="pl-PL" sz="2200" u="sng" dirty="0">
              <a:latin typeface="Lato" panose="020F0502020204030203" pitchFamily="34" charset="-18"/>
            </a:endParaRPr>
          </a:p>
          <a:p>
            <a:endParaRPr lang="pl-PL" dirty="0">
              <a:latin typeface="Lato" panose="020F0502020204030203" pitchFamily="34" charset="-18"/>
            </a:endParaRPr>
          </a:p>
        </p:txBody>
      </p:sp>
      <p:sp>
        <p:nvSpPr>
          <p:cNvPr id="6" name="pole tekstowe 5">
            <a:extLst>
              <a:ext uri="{FF2B5EF4-FFF2-40B4-BE49-F238E27FC236}">
                <a16:creationId xmlns:a16="http://schemas.microsoft.com/office/drawing/2014/main" id="{0C7C8726-67E9-8ECA-852C-94F676A52E9E}"/>
              </a:ext>
            </a:extLst>
          </p:cNvPr>
          <p:cNvSpPr txBox="1"/>
          <p:nvPr/>
        </p:nvSpPr>
        <p:spPr>
          <a:xfrm>
            <a:off x="1752600" y="752562"/>
            <a:ext cx="13944600" cy="646331"/>
          </a:xfrm>
          <a:prstGeom prst="rect">
            <a:avLst/>
          </a:prstGeom>
          <a:noFill/>
        </p:spPr>
        <p:txBody>
          <a:bodyPr wrap="square" rtlCol="0">
            <a:spAutoFit/>
          </a:bodyPr>
          <a:lstStyle/>
          <a:p>
            <a:pPr algn="ctr"/>
            <a:r>
              <a:rPr lang="pl-PL" sz="3600" dirty="0">
                <a:latin typeface="Lato Bold Bold" panose="020B0604020202020204" charset="0"/>
                <a:ea typeface="Lato Bold Bold" panose="020B0604020202020204" charset="0"/>
                <a:cs typeface="Lato Bold Bold" panose="020B0604020202020204" charset="0"/>
              </a:rPr>
              <a:t>Cele strategiczne – cele operacyjne – kierunki działań</a:t>
            </a:r>
          </a:p>
        </p:txBody>
      </p:sp>
    </p:spTree>
    <p:extLst>
      <p:ext uri="{BB962C8B-B14F-4D97-AF65-F5344CB8AC3E}">
        <p14:creationId xmlns:p14="http://schemas.microsoft.com/office/powerpoint/2010/main" val="2990855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4">
            <a:extLst>
              <a:ext uri="{FF2B5EF4-FFF2-40B4-BE49-F238E27FC236}">
                <a16:creationId xmlns:a16="http://schemas.microsoft.com/office/drawing/2014/main" id="{B05C5E0E-2E9A-3292-3813-7F52FE1FA9BB}"/>
              </a:ext>
            </a:extLst>
          </p:cNvPr>
          <p:cNvSpPr/>
          <p:nvPr/>
        </p:nvSpPr>
        <p:spPr>
          <a:xfrm>
            <a:off x="15011400" y="266700"/>
            <a:ext cx="2607422" cy="1466675"/>
          </a:xfrm>
          <a:custGeom>
            <a:avLst/>
            <a:gdLst/>
            <a:ahLst/>
            <a:cxnLst/>
            <a:rect l="l" t="t" r="r" b="b"/>
            <a:pathLst>
              <a:path w="2607422" h="1466675">
                <a:moveTo>
                  <a:pt x="0" y="0"/>
                </a:moveTo>
                <a:lnTo>
                  <a:pt x="2607422" y="0"/>
                </a:lnTo>
                <a:lnTo>
                  <a:pt x="2607422" y="1466675"/>
                </a:lnTo>
                <a:lnTo>
                  <a:pt x="0" y="1466675"/>
                </a:lnTo>
                <a:lnTo>
                  <a:pt x="0" y="0"/>
                </a:lnTo>
                <a:close/>
              </a:path>
            </a:pathLst>
          </a:custGeom>
          <a:blipFill>
            <a:blip r:embed="rId2" cstate="print"/>
            <a:stretch>
              <a:fillRect/>
            </a:stretch>
          </a:blipFill>
        </p:spPr>
      </p:sp>
      <p:sp>
        <p:nvSpPr>
          <p:cNvPr id="4" name="Freeform 2">
            <a:extLst>
              <a:ext uri="{FF2B5EF4-FFF2-40B4-BE49-F238E27FC236}">
                <a16:creationId xmlns:a16="http://schemas.microsoft.com/office/drawing/2014/main" id="{E8EB5E7C-BA0D-E9D2-CB48-AAA263276BE2}"/>
              </a:ext>
            </a:extLst>
          </p:cNvPr>
          <p:cNvSpPr/>
          <p:nvPr/>
        </p:nvSpPr>
        <p:spPr>
          <a:xfrm>
            <a:off x="335740" y="9258300"/>
            <a:ext cx="17616521" cy="819373"/>
          </a:xfrm>
          <a:custGeom>
            <a:avLst/>
            <a:gdLst/>
            <a:ahLst/>
            <a:cxnLst/>
            <a:rect l="l" t="t" r="r" b="b"/>
            <a:pathLst>
              <a:path w="17616521" h="819373">
                <a:moveTo>
                  <a:pt x="0" y="0"/>
                </a:moveTo>
                <a:lnTo>
                  <a:pt x="17616520" y="0"/>
                </a:lnTo>
                <a:lnTo>
                  <a:pt x="17616520" y="819373"/>
                </a:lnTo>
                <a:lnTo>
                  <a:pt x="0" y="819373"/>
                </a:lnTo>
                <a:lnTo>
                  <a:pt x="0" y="0"/>
                </a:lnTo>
                <a:close/>
              </a:path>
            </a:pathLst>
          </a:custGeom>
          <a:blipFill>
            <a:blip r:embed="rId3" cstate="print"/>
            <a:stretch>
              <a:fillRect/>
            </a:stretch>
          </a:blipFill>
        </p:spPr>
        <p:txBody>
          <a:bodyPr/>
          <a:lstStyle/>
          <a:p>
            <a:endParaRPr lang="pl-PL" dirty="0"/>
          </a:p>
        </p:txBody>
      </p:sp>
      <p:sp>
        <p:nvSpPr>
          <p:cNvPr id="9" name="pole tekstowe 8">
            <a:extLst>
              <a:ext uri="{FF2B5EF4-FFF2-40B4-BE49-F238E27FC236}">
                <a16:creationId xmlns:a16="http://schemas.microsoft.com/office/drawing/2014/main" id="{51B58D7E-F483-4880-5E0D-01B46FC3A632}"/>
              </a:ext>
            </a:extLst>
          </p:cNvPr>
          <p:cNvSpPr txBox="1"/>
          <p:nvPr/>
        </p:nvSpPr>
        <p:spPr>
          <a:xfrm>
            <a:off x="3810000" y="2148661"/>
            <a:ext cx="12954000" cy="5847755"/>
          </a:xfrm>
          <a:prstGeom prst="rect">
            <a:avLst/>
          </a:prstGeom>
          <a:noFill/>
        </p:spPr>
        <p:txBody>
          <a:bodyPr wrap="square">
            <a:spAutoFit/>
          </a:bodyPr>
          <a:lstStyle/>
          <a:p>
            <a:pPr marL="342900" indent="-342900" algn="just">
              <a:buFont typeface="Wingdings" panose="05000000000000000000" pitchFamily="2" charset="2"/>
              <a:buChar char="Ø"/>
            </a:pPr>
            <a:r>
              <a:rPr lang="pl-PL" sz="2200" dirty="0">
                <a:latin typeface="Lato" panose="020F0502020204030203" pitchFamily="34" charset="-18"/>
              </a:rPr>
              <a:t>Poprawa dostępności komunikacyjnej miasta, stanu miejskiej infrastruktury drogowej, oświetleniowej, transportu publicznego i tym samym komfortu jazdy i bezpieczeństwa w ruchu drogowym.</a:t>
            </a:r>
          </a:p>
          <a:p>
            <a:pPr marL="342900" indent="-342900" algn="just">
              <a:buFont typeface="Wingdings" panose="05000000000000000000" pitchFamily="2" charset="2"/>
              <a:buChar char="Ø"/>
            </a:pPr>
            <a:r>
              <a:rPr lang="pl-PL" sz="2200" dirty="0">
                <a:latin typeface="Lato" panose="020F0502020204030203" pitchFamily="34" charset="-18"/>
              </a:rPr>
              <a:t>Zwiększenie liczby osób korzystających z transportu zbiorowego oraz wzrost jego konkurencyjności,</a:t>
            </a:r>
          </a:p>
          <a:p>
            <a:pPr marL="342900" indent="-342900" algn="just">
              <a:buFont typeface="Wingdings" panose="05000000000000000000" pitchFamily="2" charset="2"/>
              <a:buChar char="Ø"/>
            </a:pPr>
            <a:r>
              <a:rPr lang="pl-PL" sz="2200" dirty="0">
                <a:latin typeface="Lato" panose="020F0502020204030203" pitchFamily="34" charset="-18"/>
              </a:rPr>
              <a:t>Odciążenie układu komunikacyjnego i zwiększenie przepustowości dróg.</a:t>
            </a:r>
          </a:p>
          <a:p>
            <a:pPr marL="342900" indent="-342900" algn="just">
              <a:buFont typeface="Wingdings" panose="05000000000000000000" pitchFamily="2" charset="2"/>
              <a:buChar char="Ø"/>
            </a:pPr>
            <a:r>
              <a:rPr lang="pl-PL" sz="2200" dirty="0">
                <a:latin typeface="Lato" panose="020F0502020204030203" pitchFamily="34" charset="-18"/>
              </a:rPr>
              <a:t>Wzrost udziału inteligentnych rozwiązań w zakresie mobilności miejskiej.</a:t>
            </a:r>
          </a:p>
          <a:p>
            <a:pPr marL="342900" indent="-342900" algn="just">
              <a:buFont typeface="Wingdings" panose="05000000000000000000" pitchFamily="2" charset="2"/>
              <a:buChar char="Ø"/>
            </a:pPr>
            <a:r>
              <a:rPr lang="pl-PL" sz="2200" dirty="0">
                <a:latin typeface="Lato" panose="020F0502020204030203" pitchFamily="34" charset="-18"/>
              </a:rPr>
              <a:t>Poprawa warunków na rzecz zrównoważonej mobilności miejskiego obszaru funkcjonalnego Aglomeracji Jeleniogórskiej.</a:t>
            </a:r>
          </a:p>
          <a:p>
            <a:pPr marL="342900" indent="-342900" algn="just">
              <a:buFont typeface="Wingdings" panose="05000000000000000000" pitchFamily="2" charset="2"/>
              <a:buChar char="Ø"/>
            </a:pPr>
            <a:r>
              <a:rPr lang="pl-PL" sz="2200" dirty="0">
                <a:latin typeface="Lato" panose="020F0502020204030203" pitchFamily="34" charset="-18"/>
              </a:rPr>
              <a:t>Poprawa infrastruktury dla pieszych i rowerzystów.</a:t>
            </a:r>
          </a:p>
          <a:p>
            <a:pPr marL="342900" indent="-342900" algn="just">
              <a:buFont typeface="Wingdings" panose="05000000000000000000" pitchFamily="2" charset="2"/>
              <a:buChar char="Ø"/>
            </a:pPr>
            <a:r>
              <a:rPr lang="pl-PL" sz="2200" dirty="0">
                <a:latin typeface="Lato" panose="020F0502020204030203" pitchFamily="34" charset="-18"/>
              </a:rPr>
              <a:t>Wyższy stopień wykorzystania energii z odnawialnych źródeł.</a:t>
            </a:r>
          </a:p>
          <a:p>
            <a:pPr marL="342900" indent="-342900" algn="just">
              <a:buFont typeface="Wingdings" panose="05000000000000000000" pitchFamily="2" charset="2"/>
              <a:buChar char="Ø"/>
            </a:pPr>
            <a:r>
              <a:rPr lang="pl-PL" sz="2200" dirty="0">
                <a:latin typeface="Lato" panose="020F0502020204030203" pitchFamily="34" charset="-18"/>
              </a:rPr>
              <a:t>Ograniczenie niskiej emisji transportowej i kominowej, stopnia zagrożenia skutkami zmian klimatycznych, poprawa jakości środowiska naturalnego.</a:t>
            </a:r>
          </a:p>
          <a:p>
            <a:pPr marL="342900" indent="-342900" algn="just">
              <a:buFont typeface="Wingdings" panose="05000000000000000000" pitchFamily="2" charset="2"/>
              <a:buChar char="Ø"/>
            </a:pPr>
            <a:r>
              <a:rPr lang="pl-PL" sz="2200" dirty="0">
                <a:latin typeface="Lato" panose="020F0502020204030203" pitchFamily="34" charset="-18"/>
              </a:rPr>
              <a:t>Poprawa czystości wód powierzchniowych i podziemnych.</a:t>
            </a:r>
          </a:p>
          <a:p>
            <a:pPr marL="342900" indent="-342900" algn="just">
              <a:buFont typeface="Wingdings" panose="05000000000000000000" pitchFamily="2" charset="2"/>
              <a:buChar char="Ø"/>
            </a:pPr>
            <a:r>
              <a:rPr lang="pl-PL" sz="2200" dirty="0">
                <a:latin typeface="Lato" panose="020F0502020204030203" pitchFamily="34" charset="-18"/>
              </a:rPr>
              <a:t>Zwiększenie efektywności systemu gospodarowania odpadami komunalnymi.</a:t>
            </a:r>
          </a:p>
          <a:p>
            <a:pPr marL="342900" indent="-342900" algn="just">
              <a:buFont typeface="Wingdings" panose="05000000000000000000" pitchFamily="2" charset="2"/>
              <a:buChar char="Ø"/>
            </a:pPr>
            <a:r>
              <a:rPr lang="pl-PL" sz="2200" dirty="0">
                <a:latin typeface="Lato" panose="020F0502020204030203" pitchFamily="34" charset="-18"/>
              </a:rPr>
              <a:t>Poprawa atrakcyjności i dostępności przestrzeni/obiektów publicznych.</a:t>
            </a:r>
          </a:p>
          <a:p>
            <a:pPr marL="342900" indent="-342900" algn="just">
              <a:buFont typeface="Wingdings" panose="05000000000000000000" pitchFamily="2" charset="2"/>
              <a:buChar char="Ø"/>
            </a:pPr>
            <a:r>
              <a:rPr lang="pl-PL" sz="2200" dirty="0">
                <a:latin typeface="Lato" panose="020F0502020204030203" pitchFamily="34" charset="-18"/>
              </a:rPr>
              <a:t>Poprawa estetyki miasta oraz przywrócenie lub nadanie nowych funkcji zdegradowanym terenom/obiektom.</a:t>
            </a:r>
          </a:p>
          <a:p>
            <a:pPr marL="342900" indent="-342900" algn="just">
              <a:buFont typeface="Wingdings" panose="05000000000000000000" pitchFamily="2" charset="2"/>
              <a:buChar char="Ø"/>
            </a:pPr>
            <a:r>
              <a:rPr lang="pl-PL" sz="2200" dirty="0">
                <a:latin typeface="Lato" panose="020F0502020204030203" pitchFamily="34" charset="-18"/>
              </a:rPr>
              <a:t>Uwzględnianie decyzji mieszkańców w procesach planowania przestrzennego.</a:t>
            </a:r>
          </a:p>
        </p:txBody>
      </p:sp>
      <p:sp>
        <p:nvSpPr>
          <p:cNvPr id="7" name="pole tekstowe 6">
            <a:extLst>
              <a:ext uri="{FF2B5EF4-FFF2-40B4-BE49-F238E27FC236}">
                <a16:creationId xmlns:a16="http://schemas.microsoft.com/office/drawing/2014/main" id="{CB13B638-184C-6469-02BC-815853ED32F0}"/>
              </a:ext>
            </a:extLst>
          </p:cNvPr>
          <p:cNvSpPr txBox="1"/>
          <p:nvPr/>
        </p:nvSpPr>
        <p:spPr>
          <a:xfrm>
            <a:off x="1878874" y="770894"/>
            <a:ext cx="13411200" cy="646331"/>
          </a:xfrm>
          <a:prstGeom prst="rect">
            <a:avLst/>
          </a:prstGeom>
          <a:noFill/>
        </p:spPr>
        <p:txBody>
          <a:bodyPr wrap="square" rtlCol="0">
            <a:spAutoFit/>
          </a:bodyPr>
          <a:lstStyle/>
          <a:p>
            <a:pPr algn="ctr"/>
            <a:r>
              <a:rPr lang="pl-PL" sz="3600" dirty="0">
                <a:latin typeface="Lato Bold Bold" panose="020B0604020202020204" charset="0"/>
                <a:ea typeface="Lato Bold Bold" panose="020B0604020202020204" charset="0"/>
                <a:cs typeface="Lato Bold Bold" panose="020B0604020202020204" charset="0"/>
              </a:rPr>
              <a:t>Rezultaty realizacji ww. kierunków działań</a:t>
            </a:r>
          </a:p>
        </p:txBody>
      </p:sp>
      <p:sp>
        <p:nvSpPr>
          <p:cNvPr id="2" name="Prostokąt: zaokrąglone rogi 1">
            <a:extLst>
              <a:ext uri="{FF2B5EF4-FFF2-40B4-BE49-F238E27FC236}">
                <a16:creationId xmlns:a16="http://schemas.microsoft.com/office/drawing/2014/main" id="{F1D70A43-84F8-B6B2-159D-70293B5B4499}"/>
              </a:ext>
            </a:extLst>
          </p:cNvPr>
          <p:cNvSpPr/>
          <p:nvPr/>
        </p:nvSpPr>
        <p:spPr>
          <a:xfrm>
            <a:off x="335740" y="2722918"/>
            <a:ext cx="3200400" cy="4841163"/>
          </a:xfrm>
          <a:prstGeom prst="roundRect">
            <a:avLst>
              <a:gd name="adj" fmla="val 10000"/>
            </a:avLst>
          </a:prstGeom>
          <a:solidFill>
            <a:schemeClr val="bg1">
              <a:lumMod val="50000"/>
            </a:schemeClr>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pole tekstowe 7">
            <a:extLst>
              <a:ext uri="{FF2B5EF4-FFF2-40B4-BE49-F238E27FC236}">
                <a16:creationId xmlns:a16="http://schemas.microsoft.com/office/drawing/2014/main" id="{EAADDF34-2EE5-FA5C-B776-98C46C0E659D}"/>
              </a:ext>
            </a:extLst>
          </p:cNvPr>
          <p:cNvSpPr txBox="1"/>
          <p:nvPr/>
        </p:nvSpPr>
        <p:spPr>
          <a:xfrm>
            <a:off x="457200" y="3162300"/>
            <a:ext cx="2895600" cy="3416320"/>
          </a:xfrm>
          <a:prstGeom prst="rect">
            <a:avLst/>
          </a:prstGeom>
          <a:noFill/>
        </p:spPr>
        <p:txBody>
          <a:bodyPr wrap="square" rtlCol="0">
            <a:spAutoFit/>
          </a:bodyPr>
          <a:lstStyle/>
          <a:p>
            <a:pPr marL="0" lvl="0" indent="0" algn="l" defTabSz="711200">
              <a:lnSpc>
                <a:spcPct val="90000"/>
              </a:lnSpc>
              <a:spcBef>
                <a:spcPct val="0"/>
              </a:spcBef>
              <a:spcAft>
                <a:spcPct val="35000"/>
              </a:spcAft>
              <a:buNone/>
            </a:pPr>
            <a:r>
              <a:rPr lang="pl-PL" sz="2400" b="1" kern="1200" dirty="0">
                <a:solidFill>
                  <a:schemeClr val="tx1"/>
                </a:solidFill>
                <a:effectLst/>
                <a:latin typeface="Lato" panose="020F0502020204030203" pitchFamily="34" charset="-18"/>
                <a:ea typeface="Calibri" panose="020F0502020204030204" pitchFamily="34" charset="0"/>
                <a:cs typeface="Calibri Light" panose="020F0302020204030204" pitchFamily="34" charset="0"/>
              </a:rPr>
              <a:t>Sfera przestrzenna</a:t>
            </a:r>
          </a:p>
          <a:p>
            <a:pPr marL="0" lvl="0" indent="0" algn="l" defTabSz="711200">
              <a:lnSpc>
                <a:spcPct val="90000"/>
              </a:lnSpc>
              <a:spcBef>
                <a:spcPct val="0"/>
              </a:spcBef>
              <a:spcAft>
                <a:spcPct val="35000"/>
              </a:spcAft>
              <a:buNone/>
            </a:pPr>
            <a:r>
              <a:rPr lang="pl-PL" sz="2400" b="1" kern="1200" dirty="0">
                <a:solidFill>
                  <a:schemeClr val="tx1"/>
                </a:solidFill>
                <a:effectLst/>
                <a:latin typeface="Lato" panose="020F0502020204030203" pitchFamily="34" charset="-18"/>
                <a:ea typeface="Calibri" panose="020F0502020204030204" pitchFamily="34" charset="0"/>
                <a:cs typeface="Calibri Light" panose="020F0302020204030204" pitchFamily="34" charset="0"/>
              </a:rPr>
              <a:t>Cel strategiczny 4: </a:t>
            </a:r>
          </a:p>
          <a:p>
            <a:pPr marL="0" lvl="0" indent="0" algn="l" defTabSz="711200">
              <a:lnSpc>
                <a:spcPct val="90000"/>
              </a:lnSpc>
              <a:spcBef>
                <a:spcPct val="0"/>
              </a:spcBef>
              <a:spcAft>
                <a:spcPct val="35000"/>
              </a:spcAft>
              <a:buNone/>
            </a:pPr>
            <a:r>
              <a:rPr lang="pl-PL" sz="2400" b="1" kern="1200" dirty="0">
                <a:solidFill>
                  <a:schemeClr val="bg1"/>
                </a:solidFill>
                <a:effectLst/>
                <a:latin typeface="Lato" panose="020F0502020204030203" pitchFamily="34" charset="-18"/>
                <a:ea typeface="Calibri" panose="020F0502020204030204" pitchFamily="34" charset="0"/>
                <a:cs typeface="Calibri Light" panose="020F0302020204030204" pitchFamily="34" charset="0"/>
              </a:rPr>
              <a:t>Wysoki stopień integracji przestrzennej oraz zachowania zasobów naturalnych</a:t>
            </a:r>
          </a:p>
          <a:p>
            <a:endParaRPr lang="pl-PL" dirty="0"/>
          </a:p>
        </p:txBody>
      </p:sp>
    </p:spTree>
    <p:extLst>
      <p:ext uri="{BB962C8B-B14F-4D97-AF65-F5344CB8AC3E}">
        <p14:creationId xmlns:p14="http://schemas.microsoft.com/office/powerpoint/2010/main" val="4018989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99EF4197-C256-6337-8EE0-F97ADBC08387}"/>
              </a:ext>
            </a:extLst>
          </p:cNvPr>
          <p:cNvSpPr/>
          <p:nvPr/>
        </p:nvSpPr>
        <p:spPr>
          <a:xfrm>
            <a:off x="15011400" y="266700"/>
            <a:ext cx="2607422" cy="1466675"/>
          </a:xfrm>
          <a:custGeom>
            <a:avLst/>
            <a:gdLst/>
            <a:ahLst/>
            <a:cxnLst/>
            <a:rect l="l" t="t" r="r" b="b"/>
            <a:pathLst>
              <a:path w="2607422" h="1466675">
                <a:moveTo>
                  <a:pt x="0" y="0"/>
                </a:moveTo>
                <a:lnTo>
                  <a:pt x="2607422" y="0"/>
                </a:lnTo>
                <a:lnTo>
                  <a:pt x="2607422" y="1466675"/>
                </a:lnTo>
                <a:lnTo>
                  <a:pt x="0" y="1466675"/>
                </a:lnTo>
                <a:lnTo>
                  <a:pt x="0" y="0"/>
                </a:lnTo>
                <a:close/>
              </a:path>
            </a:pathLst>
          </a:custGeom>
          <a:blipFill>
            <a:blip r:embed="rId2" cstate="print"/>
            <a:stretch>
              <a:fillRect/>
            </a:stretch>
          </a:blipFill>
        </p:spPr>
      </p:sp>
      <p:sp>
        <p:nvSpPr>
          <p:cNvPr id="3" name="Freeform 2">
            <a:extLst>
              <a:ext uri="{FF2B5EF4-FFF2-40B4-BE49-F238E27FC236}">
                <a16:creationId xmlns:a16="http://schemas.microsoft.com/office/drawing/2014/main" id="{AF143897-E1F9-CF2F-CA6D-13BB9A37360B}"/>
              </a:ext>
            </a:extLst>
          </p:cNvPr>
          <p:cNvSpPr/>
          <p:nvPr/>
        </p:nvSpPr>
        <p:spPr>
          <a:xfrm>
            <a:off x="335740" y="9258300"/>
            <a:ext cx="17616521" cy="819373"/>
          </a:xfrm>
          <a:custGeom>
            <a:avLst/>
            <a:gdLst/>
            <a:ahLst/>
            <a:cxnLst/>
            <a:rect l="l" t="t" r="r" b="b"/>
            <a:pathLst>
              <a:path w="17616521" h="819373">
                <a:moveTo>
                  <a:pt x="0" y="0"/>
                </a:moveTo>
                <a:lnTo>
                  <a:pt x="17616520" y="0"/>
                </a:lnTo>
                <a:lnTo>
                  <a:pt x="17616520" y="819373"/>
                </a:lnTo>
                <a:lnTo>
                  <a:pt x="0" y="819373"/>
                </a:lnTo>
                <a:lnTo>
                  <a:pt x="0" y="0"/>
                </a:lnTo>
                <a:close/>
              </a:path>
            </a:pathLst>
          </a:custGeom>
          <a:blipFill>
            <a:blip r:embed="rId3" cstate="print"/>
            <a:stretch>
              <a:fillRect/>
            </a:stretch>
          </a:blipFill>
        </p:spPr>
        <p:txBody>
          <a:bodyPr/>
          <a:lstStyle/>
          <a:p>
            <a:endParaRPr lang="pl-PL" dirty="0"/>
          </a:p>
        </p:txBody>
      </p:sp>
      <p:sp>
        <p:nvSpPr>
          <p:cNvPr id="4" name="pole tekstowe 3">
            <a:extLst>
              <a:ext uri="{FF2B5EF4-FFF2-40B4-BE49-F238E27FC236}">
                <a16:creationId xmlns:a16="http://schemas.microsoft.com/office/drawing/2014/main" id="{1A0C7AB6-6718-42C3-343B-B692EBD6FB97}"/>
              </a:ext>
            </a:extLst>
          </p:cNvPr>
          <p:cNvSpPr txBox="1"/>
          <p:nvPr/>
        </p:nvSpPr>
        <p:spPr>
          <a:xfrm>
            <a:off x="2057400" y="876300"/>
            <a:ext cx="13182600" cy="646331"/>
          </a:xfrm>
          <a:prstGeom prst="rect">
            <a:avLst/>
          </a:prstGeom>
          <a:noFill/>
        </p:spPr>
        <p:txBody>
          <a:bodyPr wrap="square" rtlCol="0">
            <a:spAutoFit/>
          </a:bodyPr>
          <a:lstStyle/>
          <a:p>
            <a:pPr algn="ctr"/>
            <a:r>
              <a:rPr lang="pl-PL" sz="3600" dirty="0">
                <a:latin typeface="Lato Bold Bold" panose="020B0604020202020204" charset="0"/>
                <a:ea typeface="Lato Bold Bold" panose="020B0604020202020204" charset="0"/>
                <a:cs typeface="Lato Bold Bold" panose="020B0604020202020204" charset="0"/>
              </a:rPr>
              <a:t>Model struktury funkcjonalno-przestrzennej miasta</a:t>
            </a:r>
          </a:p>
        </p:txBody>
      </p:sp>
      <p:sp>
        <p:nvSpPr>
          <p:cNvPr id="5" name="pole tekstowe 4">
            <a:extLst>
              <a:ext uri="{FF2B5EF4-FFF2-40B4-BE49-F238E27FC236}">
                <a16:creationId xmlns:a16="http://schemas.microsoft.com/office/drawing/2014/main" id="{F6C0A90A-A47A-E2A0-57DD-EF39FE3BD284}"/>
              </a:ext>
            </a:extLst>
          </p:cNvPr>
          <p:cNvSpPr txBox="1"/>
          <p:nvPr/>
        </p:nvSpPr>
        <p:spPr>
          <a:xfrm>
            <a:off x="1295400" y="1717046"/>
            <a:ext cx="16323422" cy="6767237"/>
          </a:xfrm>
          <a:prstGeom prst="rect">
            <a:avLst/>
          </a:prstGeom>
          <a:noFill/>
        </p:spPr>
        <p:txBody>
          <a:bodyPr wrap="square" rtlCol="0">
            <a:spAutoFit/>
          </a:bodyPr>
          <a:lstStyle/>
          <a:p>
            <a:pPr algn="just">
              <a:spcBef>
                <a:spcPts val="1200"/>
              </a:spcBef>
            </a:pPr>
            <a:r>
              <a:rPr lang="pl-PL" sz="2200" b="1" dirty="0">
                <a:latin typeface="Lato" panose="020F0502020204030203" pitchFamily="34" charset="0"/>
                <a:ea typeface="Lato" panose="020F0502020204030203" pitchFamily="34" charset="0"/>
                <a:cs typeface="Lato" panose="020F0502020204030203" pitchFamily="34" charset="0"/>
              </a:rPr>
              <a:t>Model</a:t>
            </a:r>
            <a:r>
              <a:rPr lang="pl-PL" sz="2200" dirty="0">
                <a:latin typeface="Lato" panose="020F0502020204030203" pitchFamily="34" charset="0"/>
                <a:ea typeface="Lato" panose="020F0502020204030203" pitchFamily="34" charset="0"/>
                <a:cs typeface="Lato" panose="020F0502020204030203" pitchFamily="34" charset="0"/>
              </a:rPr>
              <a:t> to </a:t>
            </a:r>
            <a:r>
              <a:rPr lang="pl-PL" sz="2200" b="1" dirty="0">
                <a:latin typeface="Lato" panose="020F0502020204030203" pitchFamily="34" charset="0"/>
                <a:ea typeface="Lato" panose="020F0502020204030203" pitchFamily="34" charset="0"/>
                <a:cs typeface="Lato" panose="020F0502020204030203" pitchFamily="34" charset="0"/>
              </a:rPr>
              <a:t>celowo uproszczony </a:t>
            </a:r>
            <a:r>
              <a:rPr lang="pl-PL" sz="2200" dirty="0">
                <a:latin typeface="Lato" panose="020F0502020204030203" pitchFamily="34" charset="0"/>
                <a:ea typeface="Lato" panose="020F0502020204030203" pitchFamily="34" charset="0"/>
                <a:cs typeface="Lato" panose="020F0502020204030203" pitchFamily="34" charset="0"/>
              </a:rPr>
              <a:t>sposób prezentacji rzeczywistych lub pomyślanych cech obiektu ograniczony do cech najbardziej istotnych,</a:t>
            </a:r>
            <a:r>
              <a:rPr lang="pl-PL" sz="2200" b="1" dirty="0">
                <a:latin typeface="Lato" panose="020F0502020204030203" pitchFamily="34" charset="0"/>
                <a:ea typeface="Lato" panose="020F0502020204030203" pitchFamily="34" charset="0"/>
                <a:cs typeface="Lato" panose="020F0502020204030203" pitchFamily="34" charset="0"/>
              </a:rPr>
              <a:t> </a:t>
            </a:r>
            <a:r>
              <a:rPr lang="pl-PL" sz="2200" dirty="0">
                <a:latin typeface="Lato" panose="020F0502020204030203" pitchFamily="34" charset="0"/>
                <a:ea typeface="Lato" panose="020F0502020204030203" pitchFamily="34" charset="0"/>
                <a:cs typeface="Lato" panose="020F0502020204030203" pitchFamily="34" charset="0"/>
              </a:rPr>
              <a:t>abstrahujący od wielu cech rzeczywistych.</a:t>
            </a:r>
          </a:p>
          <a:p>
            <a:pPr algn="just">
              <a:spcBef>
                <a:spcPts val="1200"/>
              </a:spcBef>
            </a:pPr>
            <a:r>
              <a:rPr lang="pl-PL" sz="2200" b="1" dirty="0">
                <a:latin typeface="Lato" panose="020F0502020204030203" pitchFamily="34" charset="0"/>
                <a:ea typeface="Lato" panose="020F0502020204030203" pitchFamily="34" charset="0"/>
                <a:cs typeface="Lato" panose="020F0502020204030203" pitchFamily="34" charset="0"/>
              </a:rPr>
              <a:t>Model struktury funkcjonalno-przestrzennej </a:t>
            </a:r>
            <a:r>
              <a:rPr lang="pl-PL" sz="2200" dirty="0">
                <a:latin typeface="Lato" panose="020F0502020204030203" pitchFamily="34" charset="0"/>
                <a:ea typeface="Lato" panose="020F0502020204030203" pitchFamily="34" charset="0"/>
                <a:cs typeface="Lato" panose="020F0502020204030203" pitchFamily="34" charset="0"/>
              </a:rPr>
              <a:t>prezentuje pożądane kierunki rozwoju przestrzennego określonego terytorium - Jeleniej Góry. Model przedstawia zmiany, jakie powinny zaistnieć w przestrzeni, by zrealizować cele strategiczne oraz osiągnąć efekty tych celów.</a:t>
            </a:r>
          </a:p>
          <a:p>
            <a:pPr algn="just">
              <a:spcBef>
                <a:spcPts val="1200"/>
              </a:spcBef>
            </a:pPr>
            <a:r>
              <a:rPr lang="pl-PL" sz="2200" dirty="0">
                <a:effectLst/>
                <a:latin typeface="Lato" panose="020F0502020204030203" pitchFamily="34" charset="-18"/>
                <a:ea typeface="Calibri" panose="020F0502020204030204" pitchFamily="34" charset="0"/>
                <a:cs typeface="Calibri Light" panose="020F0302020204030204" pitchFamily="34" charset="0"/>
              </a:rPr>
              <a:t>Model struktury funkcjonalno-przestrzennej Jeleniej Góry rozumiany jest jako docelowy układ elementów składowych przestrzeni. Przez docelowy rozumie się dotyczący co najmniej 2034 r., do którego sporządzana jest Strategia. W wielu elementach model traktowany jest jako obejmujący najszerszy wyobrażony zakres zmian przy obecnych uwarunkowaniach. Obraz ten może przed jego osiągnięciem zmienić się wskutek zmian uwarunkowań pociągających za sobą konieczność zmiany Strategii Rozwoju Miasta Jelenia Góra na lata 2024-2034.</a:t>
            </a:r>
            <a:r>
              <a:rPr lang="pl-PL" sz="2200" dirty="0">
                <a:latin typeface="Lato" panose="020F0502020204030203" pitchFamily="34" charset="-18"/>
                <a:ea typeface="Calibri" panose="020F0502020204030204" pitchFamily="34" charset="0"/>
                <a:cs typeface="Calibri Light" panose="020F0302020204030204" pitchFamily="34" charset="0"/>
              </a:rPr>
              <a:t> </a:t>
            </a:r>
          </a:p>
          <a:p>
            <a:pPr algn="just">
              <a:spcBef>
                <a:spcPts val="1200"/>
              </a:spcBef>
            </a:pPr>
            <a:r>
              <a:rPr lang="pl-PL" sz="2200" dirty="0">
                <a:latin typeface="Lato" panose="020F0502020204030203" pitchFamily="34" charset="-18"/>
              </a:rPr>
              <a:t>Model nie jest planem jego zagospodarowania przestrzennego. Opiera się na dwóch zasadach:</a:t>
            </a:r>
          </a:p>
          <a:p>
            <a:pPr marL="457200" indent="-457200" algn="just">
              <a:spcBef>
                <a:spcPts val="1200"/>
              </a:spcBef>
              <a:buAutoNum type="arabicPeriod"/>
            </a:pPr>
            <a:r>
              <a:rPr lang="pl-PL" sz="2200" b="1" dirty="0">
                <a:effectLst/>
                <a:latin typeface="Lato" panose="020F0502020204030203" pitchFamily="34" charset="-18"/>
                <a:ea typeface="Calibri" panose="020F0502020204030204" pitchFamily="34" charset="0"/>
                <a:cs typeface="Calibri Light" panose="020F0302020204030204" pitchFamily="34" charset="0"/>
              </a:rPr>
              <a:t>Selektywności funkcjonalnej </a:t>
            </a:r>
            <a:r>
              <a:rPr lang="pl-PL" sz="2200" dirty="0">
                <a:effectLst/>
                <a:latin typeface="Lato" panose="020F0502020204030203" pitchFamily="34" charset="-18"/>
                <a:ea typeface="Calibri" panose="020F0502020204030204" pitchFamily="34" charset="0"/>
                <a:cs typeface="Calibri Light" panose="020F0302020204030204" pitchFamily="34" charset="0"/>
              </a:rPr>
              <a:t>– koncentracji na wybranych strategicznych elementach zagospodarowania przestrzennego.</a:t>
            </a:r>
            <a:endParaRPr lang="pl-PL" sz="2200" dirty="0">
              <a:latin typeface="Lato" panose="020F0502020204030203" pitchFamily="34" charset="-18"/>
              <a:ea typeface="Calibri" panose="020F0502020204030204" pitchFamily="34" charset="0"/>
              <a:cs typeface="Calibri Light" panose="020F0302020204030204" pitchFamily="34" charset="0"/>
            </a:endParaRPr>
          </a:p>
          <a:p>
            <a:pPr marL="457200" indent="-457200" algn="just">
              <a:spcBef>
                <a:spcPts val="1200"/>
              </a:spcBef>
              <a:buAutoNum type="arabicPeriod"/>
            </a:pPr>
            <a:r>
              <a:rPr lang="pl-PL" sz="2200" b="1" dirty="0">
                <a:effectLst/>
                <a:latin typeface="Lato" panose="020F0502020204030203" pitchFamily="34" charset="-18"/>
                <a:ea typeface="Times New Roman" panose="02020603050405020304" pitchFamily="18" charset="0"/>
                <a:cs typeface="Calibri Light" panose="020F0302020204030204" pitchFamily="34" charset="0"/>
              </a:rPr>
              <a:t>Selektywności przestrzennej </a:t>
            </a:r>
            <a:r>
              <a:rPr lang="pl-PL" sz="2200" dirty="0">
                <a:effectLst/>
                <a:latin typeface="Lato" panose="020F0502020204030203" pitchFamily="34" charset="-18"/>
                <a:ea typeface="Times New Roman" panose="02020603050405020304" pitchFamily="18" charset="0"/>
                <a:cs typeface="Calibri Light" panose="020F0302020204030204" pitchFamily="34" charset="0"/>
              </a:rPr>
              <a:t>– ograniczającej zakres treści ustaleń przede wszystkim do istotnych z punktu widzenia całości planowanego obszaru.</a:t>
            </a:r>
            <a:endParaRPr lang="pl-PL" sz="2200" dirty="0">
              <a:effectLst/>
              <a:latin typeface="Lato" panose="020F0502020204030203" pitchFamily="34" charset="0"/>
              <a:ea typeface="Lato" panose="020F0502020204030203" pitchFamily="34" charset="0"/>
              <a:cs typeface="Lato" panose="020F0502020204030203" pitchFamily="34" charset="0"/>
            </a:endParaRPr>
          </a:p>
          <a:p>
            <a:pPr marL="514350" indent="-514350" algn="just">
              <a:spcBef>
                <a:spcPts val="1200"/>
              </a:spcBef>
              <a:buFont typeface="+mj-lt"/>
              <a:buAutoNum type="arabicPeriod"/>
            </a:pPr>
            <a:endParaRPr lang="pl-PL" sz="2800" dirty="0">
              <a:latin typeface="Lato" panose="020F0502020204030203" pitchFamily="34" charset="0"/>
              <a:ea typeface="Lato" panose="020F0502020204030203" pitchFamily="34" charset="0"/>
              <a:cs typeface="Lato" panose="020F0502020204030203" pitchFamily="34" charset="0"/>
            </a:endParaRPr>
          </a:p>
          <a:p>
            <a:pPr algn="just">
              <a:spcBef>
                <a:spcPts val="1200"/>
              </a:spcBef>
            </a:pPr>
            <a:endParaRPr lang="pl-PL" sz="28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077142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65F01601-12F4-9634-9535-3EB455CE5F97}"/>
              </a:ext>
            </a:extLst>
          </p:cNvPr>
          <p:cNvSpPr/>
          <p:nvPr/>
        </p:nvSpPr>
        <p:spPr>
          <a:xfrm>
            <a:off x="15011400" y="266700"/>
            <a:ext cx="2607422" cy="1466675"/>
          </a:xfrm>
          <a:custGeom>
            <a:avLst/>
            <a:gdLst/>
            <a:ahLst/>
            <a:cxnLst/>
            <a:rect l="l" t="t" r="r" b="b"/>
            <a:pathLst>
              <a:path w="2607422" h="1466675">
                <a:moveTo>
                  <a:pt x="0" y="0"/>
                </a:moveTo>
                <a:lnTo>
                  <a:pt x="2607422" y="0"/>
                </a:lnTo>
                <a:lnTo>
                  <a:pt x="2607422" y="1466675"/>
                </a:lnTo>
                <a:lnTo>
                  <a:pt x="0" y="1466675"/>
                </a:lnTo>
                <a:lnTo>
                  <a:pt x="0" y="0"/>
                </a:lnTo>
                <a:close/>
              </a:path>
            </a:pathLst>
          </a:custGeom>
          <a:blipFill>
            <a:blip r:embed="rId2" cstate="print"/>
            <a:stretch>
              <a:fillRect/>
            </a:stretch>
          </a:blipFill>
        </p:spPr>
      </p:sp>
      <p:sp>
        <p:nvSpPr>
          <p:cNvPr id="3" name="Freeform 2">
            <a:extLst>
              <a:ext uri="{FF2B5EF4-FFF2-40B4-BE49-F238E27FC236}">
                <a16:creationId xmlns:a16="http://schemas.microsoft.com/office/drawing/2014/main" id="{51B65851-293C-C08C-664F-E4FD3B162209}"/>
              </a:ext>
            </a:extLst>
          </p:cNvPr>
          <p:cNvSpPr/>
          <p:nvPr/>
        </p:nvSpPr>
        <p:spPr>
          <a:xfrm>
            <a:off x="335740" y="9258300"/>
            <a:ext cx="17616521" cy="819373"/>
          </a:xfrm>
          <a:custGeom>
            <a:avLst/>
            <a:gdLst/>
            <a:ahLst/>
            <a:cxnLst/>
            <a:rect l="l" t="t" r="r" b="b"/>
            <a:pathLst>
              <a:path w="17616521" h="819373">
                <a:moveTo>
                  <a:pt x="0" y="0"/>
                </a:moveTo>
                <a:lnTo>
                  <a:pt x="17616520" y="0"/>
                </a:lnTo>
                <a:lnTo>
                  <a:pt x="17616520" y="819373"/>
                </a:lnTo>
                <a:lnTo>
                  <a:pt x="0" y="819373"/>
                </a:lnTo>
                <a:lnTo>
                  <a:pt x="0" y="0"/>
                </a:lnTo>
                <a:close/>
              </a:path>
            </a:pathLst>
          </a:custGeom>
          <a:blipFill>
            <a:blip r:embed="rId3" cstate="print"/>
            <a:stretch>
              <a:fillRect/>
            </a:stretch>
          </a:blipFill>
        </p:spPr>
        <p:txBody>
          <a:bodyPr/>
          <a:lstStyle/>
          <a:p>
            <a:endParaRPr lang="pl-PL" dirty="0"/>
          </a:p>
        </p:txBody>
      </p:sp>
      <p:sp>
        <p:nvSpPr>
          <p:cNvPr id="4" name="pole tekstowe 3">
            <a:extLst>
              <a:ext uri="{FF2B5EF4-FFF2-40B4-BE49-F238E27FC236}">
                <a16:creationId xmlns:a16="http://schemas.microsoft.com/office/drawing/2014/main" id="{FB25D6AD-E035-7249-FD3D-4704D09E8298}"/>
              </a:ext>
            </a:extLst>
          </p:cNvPr>
          <p:cNvSpPr txBox="1"/>
          <p:nvPr/>
        </p:nvSpPr>
        <p:spPr>
          <a:xfrm>
            <a:off x="1608909" y="810045"/>
            <a:ext cx="13258800" cy="923330"/>
          </a:xfrm>
          <a:prstGeom prst="rect">
            <a:avLst/>
          </a:prstGeom>
          <a:noFill/>
        </p:spPr>
        <p:txBody>
          <a:bodyPr wrap="square" rtlCol="0">
            <a:spAutoFit/>
          </a:bodyPr>
          <a:lstStyle/>
          <a:p>
            <a:pPr algn="ctr"/>
            <a:r>
              <a:rPr lang="pl-PL" sz="3600" dirty="0">
                <a:latin typeface="Lato Bold Bold" panose="020B0604020202020204" charset="0"/>
                <a:ea typeface="Lato Bold Bold" panose="020B0604020202020204" charset="0"/>
                <a:cs typeface="Lato Bold Bold" panose="020B0604020202020204" charset="0"/>
              </a:rPr>
              <a:t>Model struktury funkcjonalno-przestrzennej miasta</a:t>
            </a:r>
          </a:p>
          <a:p>
            <a:endParaRPr lang="pl-PL" dirty="0"/>
          </a:p>
        </p:txBody>
      </p:sp>
      <p:sp>
        <p:nvSpPr>
          <p:cNvPr id="5" name="pole tekstowe 4">
            <a:extLst>
              <a:ext uri="{FF2B5EF4-FFF2-40B4-BE49-F238E27FC236}">
                <a16:creationId xmlns:a16="http://schemas.microsoft.com/office/drawing/2014/main" id="{3D3682F6-9F55-B302-1699-2008764A74AB}"/>
              </a:ext>
            </a:extLst>
          </p:cNvPr>
          <p:cNvSpPr txBox="1"/>
          <p:nvPr/>
        </p:nvSpPr>
        <p:spPr>
          <a:xfrm>
            <a:off x="1447800" y="1733375"/>
            <a:ext cx="16002000" cy="4447371"/>
          </a:xfrm>
          <a:prstGeom prst="rect">
            <a:avLst/>
          </a:prstGeom>
          <a:noFill/>
        </p:spPr>
        <p:txBody>
          <a:bodyPr wrap="square" rtlCol="0">
            <a:spAutoFit/>
          </a:bodyPr>
          <a:lstStyle/>
          <a:p>
            <a:pPr algn="just">
              <a:spcBef>
                <a:spcPts val="1200"/>
              </a:spcBef>
            </a:pPr>
            <a:r>
              <a:rPr lang="pl-PL" sz="2200" b="1" u="sng" dirty="0">
                <a:latin typeface="Lato" panose="020F0502020204030203" pitchFamily="34" charset="0"/>
                <a:ea typeface="Lato" panose="020F0502020204030203" pitchFamily="34" charset="0"/>
                <a:cs typeface="Lato" panose="020F0502020204030203" pitchFamily="34" charset="0"/>
              </a:rPr>
              <a:t>Cele sporządzania modelu struktury funkcjonalno-przestrzennej miasta:</a:t>
            </a:r>
          </a:p>
          <a:p>
            <a:pPr marL="457200" indent="-457200" algn="just">
              <a:spcBef>
                <a:spcPts val="1200"/>
              </a:spcBef>
              <a:buFont typeface="Wingdings" panose="05000000000000000000" pitchFamily="2" charset="2"/>
              <a:buChar char="Ø"/>
            </a:pPr>
            <a:r>
              <a:rPr lang="pl-PL" sz="2200" dirty="0">
                <a:latin typeface="Lato" panose="020F0502020204030203" pitchFamily="34" charset="0"/>
                <a:ea typeface="Lato" panose="020F0502020204030203" pitchFamily="34" charset="0"/>
                <a:cs typeface="Lato" panose="020F0502020204030203" pitchFamily="34" charset="0"/>
              </a:rPr>
              <a:t>pokazanie kierunków i efektów zmian w przestrzeni jako elementu strategii i ułatwienie konsultacji społecznych,</a:t>
            </a:r>
          </a:p>
          <a:p>
            <a:pPr marL="457200" indent="-457200" algn="just">
              <a:spcBef>
                <a:spcPts val="1200"/>
              </a:spcBef>
              <a:buFont typeface="Wingdings" panose="05000000000000000000" pitchFamily="2" charset="2"/>
              <a:buChar char="Ø"/>
            </a:pPr>
            <a:r>
              <a:rPr lang="pl-PL" sz="2200" dirty="0">
                <a:latin typeface="Lato" panose="020F0502020204030203" pitchFamily="34" charset="0"/>
                <a:ea typeface="Lato" panose="020F0502020204030203" pitchFamily="34" charset="0"/>
                <a:cs typeface="Lato" panose="020F0502020204030203" pitchFamily="34" charset="0"/>
              </a:rPr>
              <a:t>stwarzanie ramy dla koordynacji procesów rozwojowych na danym terytorium przez różnych interesariuszy (władze samorządowe, inwestorów, właścicieli nieruchomości),</a:t>
            </a:r>
          </a:p>
          <a:p>
            <a:pPr marL="457200" indent="-457200" algn="just">
              <a:spcBef>
                <a:spcPts val="1200"/>
              </a:spcBef>
              <a:buFont typeface="Wingdings" panose="05000000000000000000" pitchFamily="2" charset="2"/>
              <a:buChar char="Ø"/>
            </a:pPr>
            <a:r>
              <a:rPr lang="pl-PL" sz="2200" dirty="0">
                <a:latin typeface="Lato" panose="020F0502020204030203" pitchFamily="34" charset="0"/>
                <a:ea typeface="Lato" panose="020F0502020204030203" pitchFamily="34" charset="0"/>
                <a:cs typeface="Lato" panose="020F0502020204030203" pitchFamily="34" charset="0"/>
              </a:rPr>
              <a:t>stworzenie podstaw: </a:t>
            </a:r>
          </a:p>
          <a:p>
            <a:pPr marL="709200" lvl="1" indent="-252000" algn="just">
              <a:buFont typeface="Calibri" pitchFamily="34" charset="0"/>
              <a:buChar char="−"/>
            </a:pPr>
            <a:r>
              <a:rPr lang="pl-PL" sz="2200" dirty="0">
                <a:latin typeface="Lato" panose="020F0502020204030203" pitchFamily="34" charset="0"/>
                <a:ea typeface="Lato" panose="020F0502020204030203" pitchFamily="34" charset="0"/>
                <a:cs typeface="Lato" panose="020F0502020204030203" pitchFamily="34" charset="0"/>
              </a:rPr>
              <a:t>sporządzenia planu ogólnego miasta,</a:t>
            </a:r>
          </a:p>
          <a:p>
            <a:pPr marL="709200" lvl="1" indent="-252000" algn="just">
              <a:buFont typeface="Calibri" pitchFamily="34" charset="0"/>
              <a:buChar char="−"/>
            </a:pPr>
            <a:r>
              <a:rPr lang="pl-PL" sz="2200" dirty="0">
                <a:latin typeface="Lato" panose="020F0502020204030203" pitchFamily="34" charset="0"/>
                <a:ea typeface="Lato" panose="020F0502020204030203" pitchFamily="34" charset="0"/>
                <a:cs typeface="Lato" panose="020F0502020204030203" pitchFamily="34" charset="0"/>
              </a:rPr>
              <a:t>ewentualnej rewizji planów miejscowych (</a:t>
            </a:r>
            <a:r>
              <a:rPr lang="pl-PL" sz="2200" dirty="0" err="1">
                <a:latin typeface="Lato" panose="020F0502020204030203" pitchFamily="34" charset="0"/>
                <a:ea typeface="Lato" panose="020F0502020204030203" pitchFamily="34" charset="0"/>
                <a:cs typeface="Lato" panose="020F0502020204030203" pitchFamily="34" charset="0"/>
              </a:rPr>
              <a:t>mpzp</a:t>
            </a:r>
            <a:r>
              <a:rPr lang="pl-PL" sz="2200" dirty="0">
                <a:latin typeface="Lato" panose="020F0502020204030203" pitchFamily="34" charset="0"/>
                <a:ea typeface="Lato" panose="020F0502020204030203" pitchFamily="34" charset="0"/>
                <a:cs typeface="Lato" panose="020F0502020204030203" pitchFamily="34" charset="0"/>
              </a:rPr>
              <a:t>),</a:t>
            </a:r>
          </a:p>
          <a:p>
            <a:pPr marL="709200" lvl="1" indent="-252000" algn="just">
              <a:buFont typeface="Calibri" pitchFamily="34" charset="0"/>
              <a:buChar char="−"/>
            </a:pPr>
            <a:r>
              <a:rPr lang="pl-PL" sz="2200" dirty="0">
                <a:latin typeface="Lato" panose="020F0502020204030203" pitchFamily="34" charset="0"/>
                <a:ea typeface="Lato" panose="020F0502020204030203" pitchFamily="34" charset="0"/>
                <a:cs typeface="Lato" panose="020F0502020204030203" pitchFamily="34" charset="0"/>
              </a:rPr>
              <a:t>rozmieszczania strategicznych inwestycji oddziałujących na przestrzeń,</a:t>
            </a:r>
          </a:p>
          <a:p>
            <a:pPr marL="709200" lvl="1" indent="-252000" algn="just">
              <a:buFont typeface="Calibri" pitchFamily="34" charset="0"/>
              <a:buChar char="−"/>
            </a:pPr>
            <a:r>
              <a:rPr lang="pl-PL" sz="2200" dirty="0">
                <a:latin typeface="Lato" panose="020F0502020204030203" pitchFamily="34" charset="0"/>
                <a:ea typeface="Lato" panose="020F0502020204030203" pitchFamily="34" charset="0"/>
                <a:cs typeface="Lato" panose="020F0502020204030203" pitchFamily="34" charset="0"/>
              </a:rPr>
              <a:t>wpisania w model obszarów strategicznej interwencji.</a:t>
            </a:r>
          </a:p>
          <a:p>
            <a:pPr marL="457200" indent="-457200" algn="just">
              <a:spcBef>
                <a:spcPts val="600"/>
              </a:spcBef>
              <a:buFont typeface="Wingdings" panose="05000000000000000000" pitchFamily="2" charset="2"/>
              <a:buChar char="Ø"/>
            </a:pPr>
            <a:r>
              <a:rPr lang="pl-PL" sz="2200" dirty="0">
                <a:latin typeface="Lato" panose="020F0502020204030203" pitchFamily="34" charset="0"/>
                <a:ea typeface="Lato" panose="020F0502020204030203" pitchFamily="34" charset="0"/>
                <a:cs typeface="Lato" panose="020F0502020204030203" pitchFamily="34" charset="0"/>
              </a:rPr>
              <a:t>wskazanie na ochronę i wzmacnianie wartości ważnych dla zrównoważonego rozwoju miasta w dłuższej perspektywie czasu.</a:t>
            </a:r>
            <a:endParaRPr lang="pl-PL" sz="2200" dirty="0">
              <a:latin typeface="Lato" panose="020F0502020204030203" pitchFamily="34" charset="-18"/>
            </a:endParaRPr>
          </a:p>
          <a:p>
            <a:pPr algn="just"/>
            <a:endParaRPr lang="pl-PL" sz="2800" dirty="0">
              <a:effectLst/>
              <a:latin typeface="Lato" panose="020F0502020204030203" pitchFamily="34" charset="-18"/>
              <a:ea typeface="Times New Roman" panose="02020603050405020304" pitchFamily="18" charset="0"/>
            </a:endParaRPr>
          </a:p>
        </p:txBody>
      </p:sp>
    </p:spTree>
    <p:extLst>
      <p:ext uri="{BB962C8B-B14F-4D97-AF65-F5344CB8AC3E}">
        <p14:creationId xmlns:p14="http://schemas.microsoft.com/office/powerpoint/2010/main" val="460714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314B25E0-5A0E-828D-6FAE-3820A8272698}"/>
              </a:ext>
            </a:extLst>
          </p:cNvPr>
          <p:cNvSpPr txBox="1"/>
          <p:nvPr/>
        </p:nvSpPr>
        <p:spPr>
          <a:xfrm>
            <a:off x="533400" y="552508"/>
            <a:ext cx="6477000" cy="1077218"/>
          </a:xfrm>
          <a:prstGeom prst="rect">
            <a:avLst/>
          </a:prstGeom>
          <a:noFill/>
        </p:spPr>
        <p:txBody>
          <a:bodyPr wrap="square" rtlCol="0">
            <a:spAutoFit/>
          </a:bodyPr>
          <a:lstStyle/>
          <a:p>
            <a:r>
              <a:rPr lang="pl-PL" sz="3200" dirty="0">
                <a:latin typeface="Lato Bold Bold" panose="020B0604020202020204" charset="0"/>
                <a:ea typeface="Lato Bold Bold" panose="020B0604020202020204" charset="0"/>
                <a:cs typeface="Lato Bold Bold" panose="020B0604020202020204" charset="0"/>
              </a:rPr>
              <a:t>Model struktury funkcjonalno-przestrzennej – ujęcie zbiorcze</a:t>
            </a:r>
          </a:p>
        </p:txBody>
      </p:sp>
      <p:sp>
        <p:nvSpPr>
          <p:cNvPr id="6" name="pole tekstowe 5">
            <a:extLst>
              <a:ext uri="{FF2B5EF4-FFF2-40B4-BE49-F238E27FC236}">
                <a16:creationId xmlns:a16="http://schemas.microsoft.com/office/drawing/2014/main" id="{B2BFA76F-4542-1379-CC35-4057D467A997}"/>
              </a:ext>
            </a:extLst>
          </p:cNvPr>
          <p:cNvSpPr txBox="1"/>
          <p:nvPr/>
        </p:nvSpPr>
        <p:spPr>
          <a:xfrm>
            <a:off x="914400" y="2247900"/>
            <a:ext cx="4038600" cy="2431435"/>
          </a:xfrm>
          <a:prstGeom prst="rect">
            <a:avLst/>
          </a:prstGeom>
          <a:noFill/>
        </p:spPr>
        <p:txBody>
          <a:bodyPr wrap="square" rtlCol="0">
            <a:spAutoFit/>
          </a:bodyPr>
          <a:lstStyle/>
          <a:p>
            <a:r>
              <a:rPr lang="pl-PL" sz="2200" i="1" dirty="0">
                <a:latin typeface="Lato" panose="020F0502020204030203" pitchFamily="34" charset="0"/>
                <a:ea typeface="Lato" panose="020F0502020204030203" pitchFamily="34" charset="0"/>
                <a:cs typeface="Lato" panose="020F0502020204030203" pitchFamily="34" charset="0"/>
              </a:rPr>
              <a:t>Istotą struktury są </a:t>
            </a:r>
            <a:r>
              <a:rPr lang="pl-PL" sz="2200" b="1" i="1" dirty="0">
                <a:latin typeface="Lato" panose="020F0502020204030203" pitchFamily="34" charset="0"/>
                <a:ea typeface="Lato" panose="020F0502020204030203" pitchFamily="34" charset="0"/>
                <a:cs typeface="Lato" panose="020F0502020204030203" pitchFamily="34" charset="0"/>
              </a:rPr>
              <a:t>relacje</a:t>
            </a:r>
            <a:r>
              <a:rPr lang="pl-PL" sz="2200" i="1" dirty="0">
                <a:latin typeface="Lato" panose="020F0502020204030203" pitchFamily="34" charset="0"/>
                <a:ea typeface="Lato" panose="020F0502020204030203" pitchFamily="34" charset="0"/>
                <a:cs typeface="Lato" panose="020F0502020204030203" pitchFamily="34" charset="0"/>
              </a:rPr>
              <a:t>:</a:t>
            </a:r>
          </a:p>
          <a:p>
            <a:pPr marL="457200" indent="-457200">
              <a:buFont typeface="Wingdings" panose="05000000000000000000" pitchFamily="2" charset="2"/>
              <a:buChar char="Ø"/>
            </a:pPr>
            <a:r>
              <a:rPr lang="pl-PL" sz="2200" i="1" dirty="0">
                <a:latin typeface="Lato" panose="020F0502020204030203" pitchFamily="34" charset="0"/>
                <a:ea typeface="Lato" panose="020F0502020204030203" pitchFamily="34" charset="0"/>
                <a:cs typeface="Lato" panose="020F0502020204030203" pitchFamily="34" charset="0"/>
              </a:rPr>
              <a:t>w procesie funkcjonowania:</a:t>
            </a:r>
          </a:p>
          <a:p>
            <a:pPr marL="288000" lvl="1">
              <a:spcBef>
                <a:spcPts val="600"/>
              </a:spcBef>
              <a:buFont typeface="Calibri" pitchFamily="34" charset="0"/>
              <a:buChar char="−"/>
            </a:pPr>
            <a:r>
              <a:rPr lang="pl-PL" sz="2200" i="1" dirty="0">
                <a:latin typeface="Lato" panose="020F0502020204030203" pitchFamily="34" charset="0"/>
                <a:ea typeface="Lato" panose="020F0502020204030203" pitchFamily="34" charset="0"/>
                <a:cs typeface="Lato" panose="020F0502020204030203" pitchFamily="34" charset="0"/>
              </a:rPr>
              <a:t> powiązania rzutujące </a:t>
            </a:r>
            <a:br>
              <a:rPr lang="pl-PL" sz="2200" i="1" dirty="0">
                <a:latin typeface="Lato" panose="020F0502020204030203" pitchFamily="34" charset="0"/>
                <a:ea typeface="Lato" panose="020F0502020204030203" pitchFamily="34" charset="0"/>
                <a:cs typeface="Lato" panose="020F0502020204030203" pitchFamily="34" charset="0"/>
              </a:rPr>
            </a:br>
            <a:r>
              <a:rPr lang="pl-PL" sz="2200" i="1" dirty="0">
                <a:latin typeface="Lato" panose="020F0502020204030203" pitchFamily="34" charset="0"/>
                <a:ea typeface="Lato" panose="020F0502020204030203" pitchFamily="34" charset="0"/>
                <a:cs typeface="Lato" panose="020F0502020204030203" pitchFamily="34" charset="0"/>
              </a:rPr>
              <a:t>   na funkcjonalność</a:t>
            </a:r>
          </a:p>
          <a:p>
            <a:pPr marL="288000" lvl="1">
              <a:spcBef>
                <a:spcPts val="600"/>
              </a:spcBef>
              <a:spcAft>
                <a:spcPts val="1200"/>
              </a:spcAft>
              <a:buFont typeface="Calibri" pitchFamily="34" charset="0"/>
              <a:buChar char="−"/>
            </a:pPr>
            <a:r>
              <a:rPr lang="pl-PL" sz="2200" i="1" dirty="0">
                <a:latin typeface="Lato" panose="020F0502020204030203" pitchFamily="34" charset="0"/>
                <a:ea typeface="Lato" panose="020F0502020204030203" pitchFamily="34" charset="0"/>
                <a:cs typeface="Lato" panose="020F0502020204030203" pitchFamily="34" charset="0"/>
              </a:rPr>
              <a:t> tworzące konflikty</a:t>
            </a:r>
          </a:p>
          <a:p>
            <a:pPr lvl="1" indent="-457200">
              <a:spcAft>
                <a:spcPts val="1200"/>
              </a:spcAft>
              <a:buFont typeface="Wingdings" panose="05000000000000000000" pitchFamily="2" charset="2"/>
              <a:buChar char="Ø"/>
            </a:pPr>
            <a:r>
              <a:rPr lang="pl-PL" sz="2200" i="1" dirty="0">
                <a:latin typeface="Lato" panose="020F0502020204030203" pitchFamily="34" charset="0"/>
                <a:ea typeface="Lato" panose="020F0502020204030203" pitchFamily="34" charset="0"/>
                <a:cs typeface="Lato" panose="020F0502020204030203" pitchFamily="34" charset="0"/>
              </a:rPr>
              <a:t>w procesie rozwoju</a:t>
            </a:r>
          </a:p>
        </p:txBody>
      </p:sp>
      <p:pic>
        <p:nvPicPr>
          <p:cNvPr id="2" name="Obraz 1">
            <a:extLst>
              <a:ext uri="{FF2B5EF4-FFF2-40B4-BE49-F238E27FC236}">
                <a16:creationId xmlns:a16="http://schemas.microsoft.com/office/drawing/2014/main" id="{CA2532A8-310D-79CD-7E1C-0DDBC3B82C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0892" y="552508"/>
            <a:ext cx="11046508" cy="9300070"/>
          </a:xfrm>
          <a:prstGeom prst="rect">
            <a:avLst/>
          </a:prstGeom>
        </p:spPr>
      </p:pic>
    </p:spTree>
    <p:extLst>
      <p:ext uri="{BB962C8B-B14F-4D97-AF65-F5344CB8AC3E}">
        <p14:creationId xmlns:p14="http://schemas.microsoft.com/office/powerpoint/2010/main" val="3190784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4">
            <a:extLst>
              <a:ext uri="{FF2B5EF4-FFF2-40B4-BE49-F238E27FC236}">
                <a16:creationId xmlns:a16="http://schemas.microsoft.com/office/drawing/2014/main" id="{DC21A9F8-DAD5-24F1-C7B1-C6656BC87C4A}"/>
              </a:ext>
            </a:extLst>
          </p:cNvPr>
          <p:cNvSpPr/>
          <p:nvPr/>
        </p:nvSpPr>
        <p:spPr>
          <a:xfrm>
            <a:off x="15011400" y="266700"/>
            <a:ext cx="2607422" cy="1466675"/>
          </a:xfrm>
          <a:custGeom>
            <a:avLst/>
            <a:gdLst/>
            <a:ahLst/>
            <a:cxnLst/>
            <a:rect l="l" t="t" r="r" b="b"/>
            <a:pathLst>
              <a:path w="2607422" h="1466675">
                <a:moveTo>
                  <a:pt x="0" y="0"/>
                </a:moveTo>
                <a:lnTo>
                  <a:pt x="2607422" y="0"/>
                </a:lnTo>
                <a:lnTo>
                  <a:pt x="2607422" y="1466675"/>
                </a:lnTo>
                <a:lnTo>
                  <a:pt x="0" y="1466675"/>
                </a:lnTo>
                <a:lnTo>
                  <a:pt x="0" y="0"/>
                </a:lnTo>
                <a:close/>
              </a:path>
            </a:pathLst>
          </a:custGeom>
          <a:blipFill>
            <a:blip r:embed="rId2" cstate="print"/>
            <a:stretch>
              <a:fillRect/>
            </a:stretch>
          </a:blipFill>
        </p:spPr>
      </p:sp>
      <p:sp>
        <p:nvSpPr>
          <p:cNvPr id="4" name="Freeform 2">
            <a:extLst>
              <a:ext uri="{FF2B5EF4-FFF2-40B4-BE49-F238E27FC236}">
                <a16:creationId xmlns:a16="http://schemas.microsoft.com/office/drawing/2014/main" id="{5B51DB74-B6C6-FEAD-B78C-7DFD7F4B58D7}"/>
              </a:ext>
            </a:extLst>
          </p:cNvPr>
          <p:cNvSpPr/>
          <p:nvPr/>
        </p:nvSpPr>
        <p:spPr>
          <a:xfrm>
            <a:off x="335740" y="9258300"/>
            <a:ext cx="17616521" cy="819373"/>
          </a:xfrm>
          <a:custGeom>
            <a:avLst/>
            <a:gdLst/>
            <a:ahLst/>
            <a:cxnLst/>
            <a:rect l="l" t="t" r="r" b="b"/>
            <a:pathLst>
              <a:path w="17616521" h="819373">
                <a:moveTo>
                  <a:pt x="0" y="0"/>
                </a:moveTo>
                <a:lnTo>
                  <a:pt x="17616520" y="0"/>
                </a:lnTo>
                <a:lnTo>
                  <a:pt x="17616520" y="819373"/>
                </a:lnTo>
                <a:lnTo>
                  <a:pt x="0" y="819373"/>
                </a:lnTo>
                <a:lnTo>
                  <a:pt x="0" y="0"/>
                </a:lnTo>
                <a:close/>
              </a:path>
            </a:pathLst>
          </a:custGeom>
          <a:blipFill>
            <a:blip r:embed="rId3" cstate="print"/>
            <a:stretch>
              <a:fillRect/>
            </a:stretch>
          </a:blipFill>
        </p:spPr>
        <p:txBody>
          <a:bodyPr/>
          <a:lstStyle/>
          <a:p>
            <a:endParaRPr lang="pl-PL" dirty="0"/>
          </a:p>
        </p:txBody>
      </p:sp>
      <p:sp>
        <p:nvSpPr>
          <p:cNvPr id="5" name="Strzałka: w prawo 4">
            <a:extLst>
              <a:ext uri="{FF2B5EF4-FFF2-40B4-BE49-F238E27FC236}">
                <a16:creationId xmlns:a16="http://schemas.microsoft.com/office/drawing/2014/main" id="{0A84CD92-1E3F-79A5-8801-1138772BB1C0}"/>
              </a:ext>
            </a:extLst>
          </p:cNvPr>
          <p:cNvSpPr/>
          <p:nvPr/>
        </p:nvSpPr>
        <p:spPr>
          <a:xfrm>
            <a:off x="2819400" y="2939031"/>
            <a:ext cx="11939052" cy="1532144"/>
          </a:xfrm>
          <a:prstGeom prst="rightArrow">
            <a:avLst/>
          </a:prstGeom>
          <a:solidFill>
            <a:srgbClr val="00B05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indent="2689225"/>
            <a:r>
              <a:rPr lang="pl-PL" sz="2000" b="1" dirty="0"/>
              <a:t>   </a:t>
            </a:r>
            <a:r>
              <a:rPr lang="pl-PL" sz="2000" b="1" dirty="0">
                <a:latin typeface="Lato" panose="020F0502020204030203" pitchFamily="34" charset="-18"/>
              </a:rPr>
              <a:t>co roku, pierwszy raport w 2025, na podstawie wskaźników sytuacji </a:t>
            </a:r>
          </a:p>
        </p:txBody>
      </p:sp>
      <p:sp>
        <p:nvSpPr>
          <p:cNvPr id="6" name="Strzałka: w prawo 5">
            <a:extLst>
              <a:ext uri="{FF2B5EF4-FFF2-40B4-BE49-F238E27FC236}">
                <a16:creationId xmlns:a16="http://schemas.microsoft.com/office/drawing/2014/main" id="{FEF2B096-9F1A-A399-6185-6C0EF3F9F70A}"/>
              </a:ext>
            </a:extLst>
          </p:cNvPr>
          <p:cNvSpPr/>
          <p:nvPr/>
        </p:nvSpPr>
        <p:spPr>
          <a:xfrm>
            <a:off x="2819400" y="4922622"/>
            <a:ext cx="11939052" cy="1532144"/>
          </a:xfrm>
          <a:prstGeom prst="rightArrow">
            <a:avLst/>
          </a:prstGeom>
          <a:solidFill>
            <a:srgbClr val="00B05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indent="2865438"/>
            <a:r>
              <a:rPr lang="pl-PL" sz="2000" b="1" dirty="0">
                <a:latin typeface="Lato" panose="020F0502020204030203" pitchFamily="34" charset="-18"/>
              </a:rPr>
              <a:t>co dwa lata, pierwszy raport w 2026, na podstawie wskaźników sytuacji </a:t>
            </a:r>
            <a:br>
              <a:rPr lang="pl-PL" sz="2000" b="1" dirty="0">
                <a:latin typeface="Lato" panose="020F0502020204030203" pitchFamily="34" charset="-18"/>
              </a:rPr>
            </a:br>
            <a:r>
              <a:rPr lang="pl-PL" sz="2000" b="1" dirty="0">
                <a:latin typeface="Lato" panose="020F0502020204030203" pitchFamily="34" charset="-18"/>
              </a:rPr>
              <a:t>			  i  opinii</a:t>
            </a:r>
          </a:p>
        </p:txBody>
      </p:sp>
      <p:sp>
        <p:nvSpPr>
          <p:cNvPr id="7" name="Strzałka: w prawo 6">
            <a:extLst>
              <a:ext uri="{FF2B5EF4-FFF2-40B4-BE49-F238E27FC236}">
                <a16:creationId xmlns:a16="http://schemas.microsoft.com/office/drawing/2014/main" id="{5DD82E7E-5B62-FC0D-9FB1-2145016BF7B2}"/>
              </a:ext>
            </a:extLst>
          </p:cNvPr>
          <p:cNvSpPr/>
          <p:nvPr/>
        </p:nvSpPr>
        <p:spPr>
          <a:xfrm>
            <a:off x="2821578" y="6906213"/>
            <a:ext cx="11943406" cy="1532144"/>
          </a:xfrm>
          <a:prstGeom prst="rightArrow">
            <a:avLst/>
          </a:prstGeom>
          <a:solidFill>
            <a:srgbClr val="00B05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indent="2865438"/>
            <a:r>
              <a:rPr lang="pl-PL" sz="2000" b="1" dirty="0">
                <a:latin typeface="Lato" panose="020F0502020204030203" pitchFamily="34" charset="-18"/>
              </a:rPr>
              <a:t>co trzy lata, pierwszy raport w 2027, na podstawie wartości wskaźników z          			  raportów podstawowych i rozszerzonych</a:t>
            </a:r>
          </a:p>
        </p:txBody>
      </p:sp>
      <p:sp>
        <p:nvSpPr>
          <p:cNvPr id="10" name="pole tekstowe 9">
            <a:extLst>
              <a:ext uri="{FF2B5EF4-FFF2-40B4-BE49-F238E27FC236}">
                <a16:creationId xmlns:a16="http://schemas.microsoft.com/office/drawing/2014/main" id="{B568846D-9C35-79A1-7875-DEFB28AF8D7C}"/>
              </a:ext>
            </a:extLst>
          </p:cNvPr>
          <p:cNvSpPr txBox="1"/>
          <p:nvPr/>
        </p:nvSpPr>
        <p:spPr>
          <a:xfrm>
            <a:off x="3177990" y="3346972"/>
            <a:ext cx="2743200" cy="707886"/>
          </a:xfrm>
          <a:prstGeom prst="rect">
            <a:avLst/>
          </a:prstGeom>
          <a:noFill/>
        </p:spPr>
        <p:txBody>
          <a:bodyPr wrap="square" rtlCol="0">
            <a:spAutoFit/>
          </a:bodyPr>
          <a:lstStyle/>
          <a:p>
            <a:r>
              <a:rPr lang="pl-PL" sz="2000" b="1" dirty="0">
                <a:latin typeface="Lato" panose="020F0502020204030203" pitchFamily="34" charset="-18"/>
              </a:rPr>
              <a:t>RAPORTY PODSTAWOWE</a:t>
            </a:r>
          </a:p>
        </p:txBody>
      </p:sp>
      <p:sp>
        <p:nvSpPr>
          <p:cNvPr id="11" name="pole tekstowe 10">
            <a:extLst>
              <a:ext uri="{FF2B5EF4-FFF2-40B4-BE49-F238E27FC236}">
                <a16:creationId xmlns:a16="http://schemas.microsoft.com/office/drawing/2014/main" id="{0B6060D8-3F99-FD64-6968-EDF0A77DC5D7}"/>
              </a:ext>
            </a:extLst>
          </p:cNvPr>
          <p:cNvSpPr txBox="1"/>
          <p:nvPr/>
        </p:nvSpPr>
        <p:spPr>
          <a:xfrm>
            <a:off x="3177990" y="5291118"/>
            <a:ext cx="2021027" cy="707886"/>
          </a:xfrm>
          <a:prstGeom prst="rect">
            <a:avLst/>
          </a:prstGeom>
          <a:noFill/>
        </p:spPr>
        <p:txBody>
          <a:bodyPr wrap="square" rtlCol="0">
            <a:spAutoFit/>
          </a:bodyPr>
          <a:lstStyle/>
          <a:p>
            <a:r>
              <a:rPr lang="pl-PL" sz="2000" b="1" dirty="0">
                <a:latin typeface="Lato" panose="020F0502020204030203" pitchFamily="34" charset="-18"/>
              </a:rPr>
              <a:t>RAPORTY ROZSZERZONE</a:t>
            </a:r>
          </a:p>
        </p:txBody>
      </p:sp>
      <p:sp>
        <p:nvSpPr>
          <p:cNvPr id="12" name="pole tekstowe 11">
            <a:extLst>
              <a:ext uri="{FF2B5EF4-FFF2-40B4-BE49-F238E27FC236}">
                <a16:creationId xmlns:a16="http://schemas.microsoft.com/office/drawing/2014/main" id="{C15B3CCA-6598-22B9-79F3-11B10DFA29FA}"/>
              </a:ext>
            </a:extLst>
          </p:cNvPr>
          <p:cNvSpPr txBox="1"/>
          <p:nvPr/>
        </p:nvSpPr>
        <p:spPr>
          <a:xfrm>
            <a:off x="3177990" y="7318342"/>
            <a:ext cx="2590800" cy="707886"/>
          </a:xfrm>
          <a:prstGeom prst="rect">
            <a:avLst/>
          </a:prstGeom>
          <a:noFill/>
        </p:spPr>
        <p:txBody>
          <a:bodyPr wrap="square" rtlCol="0">
            <a:spAutoFit/>
          </a:bodyPr>
          <a:lstStyle/>
          <a:p>
            <a:r>
              <a:rPr lang="pl-PL" sz="2000" b="1" dirty="0">
                <a:latin typeface="Lato" panose="020F0502020204030203" pitchFamily="34" charset="-18"/>
              </a:rPr>
              <a:t>RAPORTY </a:t>
            </a:r>
          </a:p>
          <a:p>
            <a:r>
              <a:rPr lang="pl-PL" sz="2000" b="1" dirty="0">
                <a:latin typeface="Lato" panose="020F0502020204030203" pitchFamily="34" charset="-18"/>
              </a:rPr>
              <a:t>EWALUACYJNE</a:t>
            </a:r>
          </a:p>
        </p:txBody>
      </p:sp>
      <p:sp>
        <p:nvSpPr>
          <p:cNvPr id="9" name="pole tekstowe 8">
            <a:extLst>
              <a:ext uri="{FF2B5EF4-FFF2-40B4-BE49-F238E27FC236}">
                <a16:creationId xmlns:a16="http://schemas.microsoft.com/office/drawing/2014/main" id="{99721472-D12A-6020-C481-E8EA98B56C4C}"/>
              </a:ext>
            </a:extLst>
          </p:cNvPr>
          <p:cNvSpPr txBox="1"/>
          <p:nvPr/>
        </p:nvSpPr>
        <p:spPr>
          <a:xfrm>
            <a:off x="1998617" y="883314"/>
            <a:ext cx="12777253" cy="646331"/>
          </a:xfrm>
          <a:prstGeom prst="rect">
            <a:avLst/>
          </a:prstGeom>
          <a:noFill/>
        </p:spPr>
        <p:txBody>
          <a:bodyPr wrap="square" rtlCol="0">
            <a:spAutoFit/>
          </a:bodyPr>
          <a:lstStyle/>
          <a:p>
            <a:pPr algn="ctr"/>
            <a:r>
              <a:rPr lang="pl-PL" sz="3600" b="1" dirty="0">
                <a:latin typeface="Lato" panose="020F0502020204030203" pitchFamily="34" charset="-18"/>
              </a:rPr>
              <a:t>System monitoringu Strategii Rozwoju Miasta</a:t>
            </a:r>
          </a:p>
        </p:txBody>
      </p:sp>
      <p:sp>
        <p:nvSpPr>
          <p:cNvPr id="13" name="pole tekstowe 12">
            <a:extLst>
              <a:ext uri="{FF2B5EF4-FFF2-40B4-BE49-F238E27FC236}">
                <a16:creationId xmlns:a16="http://schemas.microsoft.com/office/drawing/2014/main" id="{12429647-EF6F-C227-6F0B-A5F67F0427CB}"/>
              </a:ext>
            </a:extLst>
          </p:cNvPr>
          <p:cNvSpPr txBox="1"/>
          <p:nvPr/>
        </p:nvSpPr>
        <p:spPr>
          <a:xfrm>
            <a:off x="1828800" y="1733375"/>
            <a:ext cx="14706600" cy="1384995"/>
          </a:xfrm>
          <a:prstGeom prst="rect">
            <a:avLst/>
          </a:prstGeom>
          <a:noFill/>
        </p:spPr>
        <p:txBody>
          <a:bodyPr wrap="square" rtlCol="0">
            <a:spAutoFit/>
          </a:bodyPr>
          <a:lstStyle/>
          <a:p>
            <a:pPr algn="just"/>
            <a:r>
              <a:rPr lang="pl-PL" sz="2200" dirty="0">
                <a:effectLst/>
                <a:latin typeface="Lato" panose="020F0502020204030203" pitchFamily="34" charset="-18"/>
                <a:ea typeface="Calibri" panose="020F0502020204030204" pitchFamily="34" charset="0"/>
                <a:cs typeface="Calibri Light" panose="020F0302020204030204" pitchFamily="34" charset="0"/>
              </a:rPr>
              <a:t>System monitoringu służył będzie dostarczaniu samorządowi Miasta oraz mieszkańcom Jeleniej Góry</a:t>
            </a:r>
            <a:r>
              <a:rPr lang="pl-PL" sz="2200" b="1" dirty="0">
                <a:effectLst/>
                <a:latin typeface="Lato" panose="020F0502020204030203" pitchFamily="34" charset="-18"/>
                <a:ea typeface="Calibri" panose="020F0502020204030204" pitchFamily="34" charset="0"/>
                <a:cs typeface="Calibri Light" panose="020F0302020204030204" pitchFamily="34" charset="0"/>
              </a:rPr>
              <a:t> informacji </a:t>
            </a:r>
            <a:br>
              <a:rPr lang="pl-PL" sz="2200" b="1" dirty="0">
                <a:effectLst/>
                <a:latin typeface="Lato" panose="020F0502020204030203" pitchFamily="34" charset="-18"/>
                <a:ea typeface="Calibri" panose="020F0502020204030204" pitchFamily="34" charset="0"/>
                <a:cs typeface="Calibri Light" panose="020F0302020204030204" pitchFamily="34" charset="0"/>
              </a:rPr>
            </a:br>
            <a:r>
              <a:rPr lang="pl-PL" sz="2200" b="1" dirty="0">
                <a:effectLst/>
                <a:latin typeface="Lato" panose="020F0502020204030203" pitchFamily="34" charset="-18"/>
                <a:ea typeface="Calibri" panose="020F0502020204030204" pitchFamily="34" charset="0"/>
                <a:cs typeface="Calibri Light" panose="020F0302020204030204" pitchFamily="34" charset="0"/>
              </a:rPr>
              <a:t>o postępach we wdrażaniu Strategii</a:t>
            </a:r>
            <a:r>
              <a:rPr lang="pl-PL" sz="2200" dirty="0">
                <a:effectLst/>
                <a:latin typeface="Lato" panose="020F0502020204030203" pitchFamily="34" charset="-18"/>
                <a:ea typeface="Calibri" panose="020F0502020204030204" pitchFamily="34" charset="0"/>
                <a:cs typeface="Calibri Light" panose="020F0302020204030204" pitchFamily="34" charset="0"/>
              </a:rPr>
              <a:t>, </a:t>
            </a:r>
            <a:r>
              <a:rPr lang="pl-PL" sz="2200" b="1" dirty="0">
                <a:effectLst/>
                <a:latin typeface="Lato" panose="020F0502020204030203" pitchFamily="34" charset="-18"/>
                <a:ea typeface="Calibri" panose="020F0502020204030204" pitchFamily="34" charset="0"/>
                <a:cs typeface="Calibri Light" panose="020F0302020204030204" pitchFamily="34" charset="0"/>
              </a:rPr>
              <a:t>identyfikowaniu przesłanek i właściwego momentu przeprowadzenia aktualizacji Strategii lub zastąpienia jej nową</a:t>
            </a:r>
            <a:r>
              <a:rPr lang="pl-PL" sz="2200" dirty="0">
                <a:effectLst/>
                <a:latin typeface="Lato" panose="020F0502020204030203" pitchFamily="34" charset="-18"/>
                <a:ea typeface="Calibri" panose="020F0502020204030204" pitchFamily="34" charset="0"/>
                <a:cs typeface="Calibri Light" panose="020F0302020204030204" pitchFamily="34" charset="0"/>
              </a:rPr>
              <a:t>.</a:t>
            </a:r>
          </a:p>
          <a:p>
            <a:pPr algn="just"/>
            <a:endParaRPr lang="pl-PL" sz="1800" dirty="0">
              <a:latin typeface="Lato" panose="020F0502020204030203" pitchFamily="34" charset="-18"/>
              <a:cs typeface="Calibri Light" panose="020F0302020204030204" pitchFamily="34" charset="0"/>
            </a:endParaRPr>
          </a:p>
        </p:txBody>
      </p:sp>
    </p:spTree>
    <p:extLst>
      <p:ext uri="{BB962C8B-B14F-4D97-AF65-F5344CB8AC3E}">
        <p14:creationId xmlns:p14="http://schemas.microsoft.com/office/powerpoint/2010/main" val="4256757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EAA1A0AD-3B35-6A92-F9CD-73AEE9578E45}"/>
              </a:ext>
            </a:extLst>
          </p:cNvPr>
          <p:cNvSpPr/>
          <p:nvPr/>
        </p:nvSpPr>
        <p:spPr>
          <a:xfrm>
            <a:off x="15011400" y="266700"/>
            <a:ext cx="2607422" cy="1466675"/>
          </a:xfrm>
          <a:custGeom>
            <a:avLst/>
            <a:gdLst/>
            <a:ahLst/>
            <a:cxnLst/>
            <a:rect l="l" t="t" r="r" b="b"/>
            <a:pathLst>
              <a:path w="2607422" h="1466675">
                <a:moveTo>
                  <a:pt x="0" y="0"/>
                </a:moveTo>
                <a:lnTo>
                  <a:pt x="2607422" y="0"/>
                </a:lnTo>
                <a:lnTo>
                  <a:pt x="2607422" y="1466675"/>
                </a:lnTo>
                <a:lnTo>
                  <a:pt x="0" y="1466675"/>
                </a:lnTo>
                <a:lnTo>
                  <a:pt x="0" y="0"/>
                </a:lnTo>
                <a:close/>
              </a:path>
            </a:pathLst>
          </a:custGeom>
          <a:blipFill>
            <a:blip r:embed="rId2" cstate="print"/>
            <a:stretch>
              <a:fillRect/>
            </a:stretch>
          </a:blipFill>
        </p:spPr>
      </p:sp>
      <p:sp>
        <p:nvSpPr>
          <p:cNvPr id="3" name="Freeform 2">
            <a:extLst>
              <a:ext uri="{FF2B5EF4-FFF2-40B4-BE49-F238E27FC236}">
                <a16:creationId xmlns:a16="http://schemas.microsoft.com/office/drawing/2014/main" id="{4C4732BC-1A49-F9DD-471A-E51A782A0584}"/>
              </a:ext>
            </a:extLst>
          </p:cNvPr>
          <p:cNvSpPr/>
          <p:nvPr/>
        </p:nvSpPr>
        <p:spPr>
          <a:xfrm>
            <a:off x="335740" y="9258300"/>
            <a:ext cx="17616521" cy="819373"/>
          </a:xfrm>
          <a:custGeom>
            <a:avLst/>
            <a:gdLst/>
            <a:ahLst/>
            <a:cxnLst/>
            <a:rect l="l" t="t" r="r" b="b"/>
            <a:pathLst>
              <a:path w="17616521" h="819373">
                <a:moveTo>
                  <a:pt x="0" y="0"/>
                </a:moveTo>
                <a:lnTo>
                  <a:pt x="17616520" y="0"/>
                </a:lnTo>
                <a:lnTo>
                  <a:pt x="17616520" y="819373"/>
                </a:lnTo>
                <a:lnTo>
                  <a:pt x="0" y="819373"/>
                </a:lnTo>
                <a:lnTo>
                  <a:pt x="0" y="0"/>
                </a:lnTo>
                <a:close/>
              </a:path>
            </a:pathLst>
          </a:custGeom>
          <a:blipFill>
            <a:blip r:embed="rId3" cstate="print"/>
            <a:stretch>
              <a:fillRect/>
            </a:stretch>
          </a:blipFill>
        </p:spPr>
        <p:txBody>
          <a:bodyPr/>
          <a:lstStyle/>
          <a:p>
            <a:endParaRPr lang="pl-PL" dirty="0"/>
          </a:p>
        </p:txBody>
      </p:sp>
      <p:sp>
        <p:nvSpPr>
          <p:cNvPr id="4" name="pole tekstowe 3">
            <a:extLst>
              <a:ext uri="{FF2B5EF4-FFF2-40B4-BE49-F238E27FC236}">
                <a16:creationId xmlns:a16="http://schemas.microsoft.com/office/drawing/2014/main" id="{4EC35279-C785-1910-6529-6231A786CCC6}"/>
              </a:ext>
            </a:extLst>
          </p:cNvPr>
          <p:cNvSpPr txBox="1"/>
          <p:nvPr/>
        </p:nvSpPr>
        <p:spPr>
          <a:xfrm>
            <a:off x="1600200" y="676871"/>
            <a:ext cx="13639800" cy="646331"/>
          </a:xfrm>
          <a:prstGeom prst="rect">
            <a:avLst/>
          </a:prstGeom>
          <a:noFill/>
        </p:spPr>
        <p:txBody>
          <a:bodyPr wrap="square" rtlCol="0">
            <a:spAutoFit/>
          </a:bodyPr>
          <a:lstStyle/>
          <a:p>
            <a:pPr algn="ctr"/>
            <a:r>
              <a:rPr lang="pl-PL" sz="3600" b="1" dirty="0">
                <a:latin typeface="Lato Bold Bold" panose="020B0604020202020204" charset="0"/>
                <a:ea typeface="Lato Bold Bold" panose="020B0604020202020204" charset="0"/>
                <a:cs typeface="Lato Bold Bold" panose="020B0604020202020204" charset="0"/>
              </a:rPr>
              <a:t>Ź</a:t>
            </a:r>
            <a:r>
              <a:rPr lang="pl-PL" sz="3600" dirty="0">
                <a:latin typeface="Lato Bold Bold" panose="020B0604020202020204" charset="0"/>
                <a:ea typeface="Lato Bold Bold" panose="020B0604020202020204" charset="0"/>
                <a:cs typeface="Lato Bold Bold" panose="020B0604020202020204" charset="0"/>
              </a:rPr>
              <a:t>ródła finansowania Strategii </a:t>
            </a:r>
          </a:p>
        </p:txBody>
      </p:sp>
      <p:sp>
        <p:nvSpPr>
          <p:cNvPr id="5" name="pole tekstowe 4">
            <a:extLst>
              <a:ext uri="{FF2B5EF4-FFF2-40B4-BE49-F238E27FC236}">
                <a16:creationId xmlns:a16="http://schemas.microsoft.com/office/drawing/2014/main" id="{80134E23-3C23-C4DD-9368-CFC69D70B682}"/>
              </a:ext>
            </a:extLst>
          </p:cNvPr>
          <p:cNvSpPr txBox="1"/>
          <p:nvPr/>
        </p:nvSpPr>
        <p:spPr>
          <a:xfrm>
            <a:off x="1143000" y="1866900"/>
            <a:ext cx="16230600" cy="9095439"/>
          </a:xfrm>
          <a:prstGeom prst="rect">
            <a:avLst/>
          </a:prstGeom>
          <a:noFill/>
        </p:spPr>
        <p:txBody>
          <a:bodyPr wrap="square" rtlCol="0">
            <a:spAutoFit/>
          </a:bodyPr>
          <a:lstStyle/>
          <a:p>
            <a:pPr algn="just">
              <a:lnSpc>
                <a:spcPct val="107000"/>
              </a:lnSpc>
              <a:spcAft>
                <a:spcPts val="800"/>
              </a:spcAft>
            </a:pPr>
            <a:r>
              <a:rPr lang="pl-PL" sz="2200" dirty="0">
                <a:effectLst/>
                <a:latin typeface="Lato" panose="020F0502020204030203" pitchFamily="34" charset="-18"/>
                <a:ea typeface="Calibri" panose="020F0502020204030204" pitchFamily="34" charset="0"/>
                <a:cs typeface="Calibri Light" panose="020F0302020204030204" pitchFamily="34" charset="0"/>
              </a:rPr>
              <a:t>Szczegółowe ramy finansowe działań Strategii Rozwoju Miasta Jelenia Góra na lata 2024-2034 określać będą coroczne Uchwały Budżetowe Miasta Jelenia Góra oraz kolejne wersje Wieloletniej Prognozy Finansowej dla Miasta Jelenia Góra. </a:t>
            </a:r>
            <a:r>
              <a:rPr lang="pl-PL" sz="2200" dirty="0">
                <a:latin typeface="Lato" panose="020F0502020204030203" pitchFamily="34" charset="-18"/>
                <a:ea typeface="Calibri" panose="020F0502020204030204" pitchFamily="34" charset="0"/>
                <a:cs typeface="Times New Roman" panose="02020603050405020304" pitchFamily="18" charset="0"/>
              </a:rPr>
              <a:t>Do prowadzenia skutecznej polityki rozwoju Miasta na podstawie Strategii wykorzystywane będą dostępne środki finansowe pochodzące z następujących źródeł:</a:t>
            </a:r>
          </a:p>
          <a:p>
            <a:pPr marL="342900" indent="-342900" algn="just">
              <a:lnSpc>
                <a:spcPct val="107000"/>
              </a:lnSpc>
              <a:spcAft>
                <a:spcPts val="800"/>
              </a:spcAft>
              <a:buFont typeface="Wingdings" panose="05000000000000000000" pitchFamily="2" charset="2"/>
              <a:buChar char="Ø"/>
            </a:pPr>
            <a:r>
              <a:rPr lang="pl-PL" sz="2200" dirty="0">
                <a:latin typeface="Lato" panose="020F0502020204030203" pitchFamily="34" charset="-18"/>
                <a:cs typeface="Calibri Light" panose="020F0302020204030204" pitchFamily="34" charset="0"/>
              </a:rPr>
              <a:t>środki własne JST,</a:t>
            </a:r>
          </a:p>
          <a:p>
            <a:pPr marL="342900" indent="-342900" algn="just">
              <a:lnSpc>
                <a:spcPct val="107000"/>
              </a:lnSpc>
              <a:spcAft>
                <a:spcPts val="800"/>
              </a:spcAft>
              <a:buFont typeface="Wingdings" panose="05000000000000000000" pitchFamily="2" charset="2"/>
              <a:buChar char="Ø"/>
            </a:pPr>
            <a:r>
              <a:rPr lang="pl-PL" sz="2200" dirty="0">
                <a:latin typeface="Lato" panose="020F0502020204030203" pitchFamily="34" charset="-18"/>
                <a:cs typeface="Calibri Light" panose="020F0302020204030204" pitchFamily="34" charset="0"/>
              </a:rPr>
              <a:t>środki spółek miejskich, </a:t>
            </a:r>
          </a:p>
          <a:p>
            <a:pPr marL="342900" indent="-342900" algn="just">
              <a:lnSpc>
                <a:spcPct val="107000"/>
              </a:lnSpc>
              <a:spcAft>
                <a:spcPts val="800"/>
              </a:spcAft>
              <a:buFont typeface="Wingdings" panose="05000000000000000000" pitchFamily="2" charset="2"/>
              <a:buChar char="Ø"/>
            </a:pPr>
            <a:r>
              <a:rPr lang="pl-PL" sz="2200" dirty="0">
                <a:latin typeface="Lato" panose="020F0502020204030203" pitchFamily="34" charset="-18"/>
                <a:cs typeface="Calibri Light" panose="020F0302020204030204" pitchFamily="34" charset="0"/>
              </a:rPr>
              <a:t>środki lokalnych organizacji pozarządowych, </a:t>
            </a:r>
          </a:p>
          <a:p>
            <a:pPr marL="342900" indent="-342900" algn="just">
              <a:lnSpc>
                <a:spcPct val="107000"/>
              </a:lnSpc>
              <a:spcAft>
                <a:spcPts val="800"/>
              </a:spcAft>
              <a:buFont typeface="Wingdings" panose="05000000000000000000" pitchFamily="2" charset="2"/>
              <a:buChar char="Ø"/>
            </a:pPr>
            <a:r>
              <a:rPr lang="pl-PL" sz="2200" dirty="0">
                <a:latin typeface="Lato" panose="020F0502020204030203" pitchFamily="34" charset="-18"/>
                <a:cs typeface="Calibri Light" panose="020F0302020204030204" pitchFamily="34" charset="0"/>
              </a:rPr>
              <a:t>środki lokalnych podmiotów gospodarczych uczestniczących w realizacji  kierunków działań Strategii,</a:t>
            </a:r>
          </a:p>
          <a:p>
            <a:pPr marL="342900" indent="-342900" algn="just">
              <a:lnSpc>
                <a:spcPct val="107000"/>
              </a:lnSpc>
              <a:spcAft>
                <a:spcPts val="800"/>
              </a:spcAft>
              <a:buFont typeface="Wingdings" panose="05000000000000000000" pitchFamily="2" charset="2"/>
              <a:buChar char="Ø"/>
            </a:pPr>
            <a:r>
              <a:rPr lang="pl-PL" sz="2200" dirty="0">
                <a:latin typeface="Lato" panose="020F0502020204030203" pitchFamily="34" charset="-18"/>
                <a:cs typeface="Calibri Light" panose="020F0302020204030204" pitchFamily="34" charset="0"/>
              </a:rPr>
              <a:t>środki pochodzące ze źródeł zewnętrznych, w tym zwrotne i bezzwrotne m.in.: kredyty bankowe, emisje obligacji gminnych, pożyczki, środki w postaci dotacji oraz partnerów prywatnych w ramach PPP,</a:t>
            </a:r>
          </a:p>
          <a:p>
            <a:pPr marL="342900" indent="-342900" algn="just">
              <a:lnSpc>
                <a:spcPct val="107000"/>
              </a:lnSpc>
              <a:spcAft>
                <a:spcPts val="800"/>
              </a:spcAft>
              <a:buFont typeface="Wingdings" panose="05000000000000000000" pitchFamily="2" charset="2"/>
              <a:buChar char="Ø"/>
            </a:pPr>
            <a:r>
              <a:rPr lang="pl-PL" sz="2200" dirty="0">
                <a:latin typeface="Lato" panose="020F0502020204030203" pitchFamily="34" charset="-18"/>
                <a:cs typeface="Calibri Light" panose="020F0302020204030204" pitchFamily="34" charset="0"/>
              </a:rPr>
              <a:t>środki pochodzące ze źródeł europejskich, w tym również w ramach Europejskiej Współpracy Terytorialnej, np. </a:t>
            </a:r>
            <a:br>
              <a:rPr lang="pl-PL" sz="2200" dirty="0">
                <a:latin typeface="Lato" panose="020F0502020204030203" pitchFamily="34" charset="-18"/>
                <a:cs typeface="Calibri Light" panose="020F0302020204030204" pitchFamily="34" charset="0"/>
              </a:rPr>
            </a:br>
            <a:r>
              <a:rPr lang="pl-PL" sz="2200" dirty="0">
                <a:latin typeface="Lato" panose="020F0502020204030203" pitchFamily="34" charset="-18"/>
                <a:cs typeface="Calibri Light" panose="020F0302020204030204" pitchFamily="34" charset="0"/>
              </a:rPr>
              <a:t>w ramach programów: </a:t>
            </a:r>
            <a:r>
              <a:rPr lang="pl-PL" sz="2200" dirty="0">
                <a:effectLst/>
                <a:latin typeface="Lato" panose="020F0502020204030203" pitchFamily="34" charset="-18"/>
                <a:ea typeface="Calibri" panose="020F0502020204030204" pitchFamily="34" charset="0"/>
                <a:cs typeface="Calibri Light" panose="020F0302020204030204" pitchFamily="34" charset="0"/>
              </a:rPr>
              <a:t>Program Fundusze Europejskie dla Dolnego Śląska na lata 2021-2027, Program Fundusze Europejskie na Infrastrukturę, Klimat, Środowisko 2021-2027, Programy Transgraniczne: Polska-Saksonia, Program </a:t>
            </a:r>
            <a:r>
              <a:rPr lang="pl-PL" sz="2200" dirty="0" err="1">
                <a:effectLst/>
                <a:latin typeface="Lato" panose="020F0502020204030203" pitchFamily="34" charset="-18"/>
                <a:ea typeface="Calibri" panose="020F0502020204030204" pitchFamily="34" charset="0"/>
                <a:cs typeface="Calibri Light" panose="020F0302020204030204" pitchFamily="34" charset="0"/>
              </a:rPr>
              <a:t>Interreg</a:t>
            </a:r>
            <a:r>
              <a:rPr lang="pl-PL" sz="2200" dirty="0">
                <a:effectLst/>
                <a:latin typeface="Lato" panose="020F0502020204030203" pitchFamily="34" charset="-18"/>
                <a:ea typeface="Calibri" panose="020F0502020204030204" pitchFamily="34" charset="0"/>
                <a:cs typeface="Calibri Light" panose="020F0302020204030204" pitchFamily="34" charset="0"/>
              </a:rPr>
              <a:t> Czechy-Polska 2021-2027, Program </a:t>
            </a:r>
            <a:r>
              <a:rPr lang="pl-PL" sz="2200" dirty="0" err="1">
                <a:effectLst/>
                <a:latin typeface="Lato" panose="020F0502020204030203" pitchFamily="34" charset="-18"/>
                <a:ea typeface="Calibri" panose="020F0502020204030204" pitchFamily="34" charset="0"/>
                <a:cs typeface="Calibri Light" panose="020F0302020204030204" pitchFamily="34" charset="0"/>
              </a:rPr>
              <a:t>Interreg</a:t>
            </a:r>
            <a:r>
              <a:rPr lang="pl-PL" sz="2200" dirty="0">
                <a:effectLst/>
                <a:latin typeface="Lato" panose="020F0502020204030203" pitchFamily="34" charset="-18"/>
                <a:ea typeface="Calibri" panose="020F0502020204030204" pitchFamily="34" charset="0"/>
                <a:cs typeface="Calibri Light" panose="020F0302020204030204" pitchFamily="34" charset="0"/>
              </a:rPr>
              <a:t> Europa Środkowa, Fundusze Szwajcarskie,</a:t>
            </a:r>
          </a:p>
          <a:p>
            <a:pPr marL="342900" indent="-342900" algn="just">
              <a:lnSpc>
                <a:spcPct val="107000"/>
              </a:lnSpc>
              <a:spcAft>
                <a:spcPts val="800"/>
              </a:spcAft>
              <a:buFont typeface="Wingdings" panose="05000000000000000000" pitchFamily="2" charset="2"/>
              <a:buChar char="Ø"/>
            </a:pPr>
            <a:r>
              <a:rPr lang="pl-PL" sz="2200" dirty="0">
                <a:latin typeface="Lato" panose="020F0502020204030203" pitchFamily="34" charset="-18"/>
                <a:ea typeface="Calibri" panose="020F0502020204030204" pitchFamily="34" charset="0"/>
                <a:cs typeface="Calibri Light" panose="020F0302020204030204" pitchFamily="34" charset="0"/>
              </a:rPr>
              <a:t>środki z programów krajowych, np. </a:t>
            </a:r>
            <a:r>
              <a:rPr lang="pl-PL" sz="2200" dirty="0">
                <a:effectLst/>
                <a:latin typeface="Lato" panose="020F0502020204030203" pitchFamily="34" charset="-18"/>
                <a:ea typeface="Calibri" panose="020F0502020204030204" pitchFamily="34" charset="0"/>
                <a:cs typeface="Calibri Light" panose="020F0302020204030204" pitchFamily="34" charset="0"/>
              </a:rPr>
              <a:t>Program "Senior+" na lata 2021-2025, Program „MALUCH+” na lata 2022-2029, Rządowy Fundusz Rozwoju Dróg , Rządowy Fundusz Polski Ład Program Inwestycji Strategicznych.</a:t>
            </a:r>
          </a:p>
          <a:p>
            <a:pPr marL="342900" indent="-342900" algn="just">
              <a:lnSpc>
                <a:spcPct val="107000"/>
              </a:lnSpc>
              <a:spcAft>
                <a:spcPts val="800"/>
              </a:spcAft>
              <a:buFont typeface="Wingdings" panose="05000000000000000000" pitchFamily="2" charset="2"/>
              <a:buChar char="Ø"/>
            </a:pPr>
            <a:endParaRPr lang="pl-PL" sz="2400" dirty="0">
              <a:effectLst/>
              <a:latin typeface="Lato" panose="020F0502020204030203" pitchFamily="34" charset="-18"/>
              <a:ea typeface="Calibri" panose="020F0502020204030204" pitchFamily="34" charset="0"/>
              <a:cs typeface="Calibri Light" panose="020F0302020204030204" pitchFamily="34" charset="0"/>
            </a:endParaRPr>
          </a:p>
          <a:p>
            <a:pPr marL="342900" indent="-342900" algn="just">
              <a:lnSpc>
                <a:spcPct val="107000"/>
              </a:lnSpc>
              <a:spcAft>
                <a:spcPts val="800"/>
              </a:spcAft>
              <a:buFont typeface="Wingdings" panose="05000000000000000000" pitchFamily="2" charset="2"/>
              <a:buChar char="Ø"/>
            </a:pPr>
            <a:endParaRPr lang="pl-PL" sz="2400" dirty="0">
              <a:effectLst/>
              <a:latin typeface="Lato" panose="020F0502020204030203" pitchFamily="34" charset="-18"/>
              <a:ea typeface="Calibri" panose="020F0502020204030204" pitchFamily="34" charset="0"/>
              <a:cs typeface="Calibri Light" panose="020F0302020204030204" pitchFamily="34" charset="0"/>
            </a:endParaRPr>
          </a:p>
          <a:p>
            <a:pPr marL="342900" indent="-342900" algn="just">
              <a:lnSpc>
                <a:spcPct val="107000"/>
              </a:lnSpc>
              <a:spcAft>
                <a:spcPts val="800"/>
              </a:spcAft>
              <a:buFont typeface="Wingdings" panose="05000000000000000000" pitchFamily="2" charset="2"/>
              <a:buChar char="Ø"/>
            </a:pPr>
            <a:endParaRPr lang="pl-PL" sz="2400" dirty="0">
              <a:latin typeface="Lato" panose="020F0502020204030203" pitchFamily="34" charset="-18"/>
              <a:cs typeface="Calibri Light" panose="020F0302020204030204" pitchFamily="34" charset="0"/>
            </a:endParaRPr>
          </a:p>
          <a:p>
            <a:pPr marL="342900" indent="-342900" algn="just">
              <a:lnSpc>
                <a:spcPct val="107000"/>
              </a:lnSpc>
              <a:spcAft>
                <a:spcPts val="800"/>
              </a:spcAft>
              <a:buFont typeface="Wingdings" panose="05000000000000000000" pitchFamily="2" charset="2"/>
              <a:buChar char="Ø"/>
            </a:pPr>
            <a:endParaRPr lang="pl-PL" sz="2400" dirty="0">
              <a:latin typeface="Lato" panose="020F0502020204030203" pitchFamily="34" charset="-18"/>
              <a:cs typeface="Calibri Light" panose="020F0302020204030204" pitchFamily="34" charset="0"/>
            </a:endParaRPr>
          </a:p>
          <a:p>
            <a:pPr marL="342900" indent="-342900" algn="just">
              <a:lnSpc>
                <a:spcPct val="107000"/>
              </a:lnSpc>
              <a:spcAft>
                <a:spcPts val="800"/>
              </a:spcAft>
              <a:buFont typeface="Wingdings" panose="05000000000000000000" pitchFamily="2" charset="2"/>
              <a:buChar char="Ø"/>
            </a:pPr>
            <a:endParaRPr lang="pl-PL" sz="2400" dirty="0">
              <a:latin typeface="Lato" panose="020F0502020204030203" pitchFamily="34" charset="-18"/>
              <a:cs typeface="Calibri Light" panose="020F0302020204030204" pitchFamily="34" charset="0"/>
            </a:endParaRPr>
          </a:p>
        </p:txBody>
      </p:sp>
    </p:spTree>
    <p:extLst>
      <p:ext uri="{BB962C8B-B14F-4D97-AF65-F5344CB8AC3E}">
        <p14:creationId xmlns:p14="http://schemas.microsoft.com/office/powerpoint/2010/main" val="3569143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4763704" cy="8504746"/>
            <a:chOff x="0" y="0"/>
            <a:chExt cx="5765800" cy="10293810"/>
          </a:xfrm>
        </p:grpSpPr>
        <p:sp>
          <p:nvSpPr>
            <p:cNvPr id="3" name="Freeform 3"/>
            <p:cNvSpPr/>
            <p:nvPr/>
          </p:nvSpPr>
          <p:spPr>
            <a:xfrm>
              <a:off x="0" y="0"/>
              <a:ext cx="5765800" cy="10293810"/>
            </a:xfrm>
            <a:custGeom>
              <a:avLst/>
              <a:gdLst/>
              <a:ahLst/>
              <a:cxnLst/>
              <a:rect l="l" t="t" r="r" b="b"/>
              <a:pathLst>
                <a:path w="5765800" h="10293810">
                  <a:moveTo>
                    <a:pt x="5765800" y="0"/>
                  </a:moveTo>
                  <a:lnTo>
                    <a:pt x="5765800" y="10291270"/>
                  </a:lnTo>
                  <a:lnTo>
                    <a:pt x="5406390" y="9799780"/>
                  </a:lnTo>
                  <a:lnTo>
                    <a:pt x="5050790" y="10293810"/>
                  </a:lnTo>
                  <a:lnTo>
                    <a:pt x="5043170" y="10293810"/>
                  </a:lnTo>
                  <a:lnTo>
                    <a:pt x="4686300" y="9799781"/>
                  </a:lnTo>
                  <a:lnTo>
                    <a:pt x="4330700" y="10293810"/>
                  </a:lnTo>
                  <a:lnTo>
                    <a:pt x="4323080" y="10293810"/>
                  </a:lnTo>
                  <a:lnTo>
                    <a:pt x="3967480" y="9799781"/>
                  </a:lnTo>
                  <a:lnTo>
                    <a:pt x="3611880" y="10293810"/>
                  </a:lnTo>
                  <a:lnTo>
                    <a:pt x="3604260" y="10293810"/>
                  </a:lnTo>
                  <a:lnTo>
                    <a:pt x="3248660" y="9799781"/>
                  </a:lnTo>
                  <a:lnTo>
                    <a:pt x="2893060" y="10293810"/>
                  </a:lnTo>
                  <a:lnTo>
                    <a:pt x="2885440" y="10293810"/>
                  </a:lnTo>
                  <a:lnTo>
                    <a:pt x="2528570" y="9799781"/>
                  </a:lnTo>
                  <a:lnTo>
                    <a:pt x="2172970" y="10293810"/>
                  </a:lnTo>
                  <a:lnTo>
                    <a:pt x="2165350" y="10293810"/>
                  </a:lnTo>
                  <a:lnTo>
                    <a:pt x="1809750" y="9799781"/>
                  </a:lnTo>
                  <a:lnTo>
                    <a:pt x="1452880" y="10293810"/>
                  </a:lnTo>
                  <a:lnTo>
                    <a:pt x="1446530" y="10293810"/>
                  </a:lnTo>
                  <a:lnTo>
                    <a:pt x="1089660" y="9799781"/>
                  </a:lnTo>
                  <a:lnTo>
                    <a:pt x="734060" y="10293810"/>
                  </a:lnTo>
                  <a:lnTo>
                    <a:pt x="725170" y="10293810"/>
                  </a:lnTo>
                  <a:lnTo>
                    <a:pt x="290830" y="9812481"/>
                  </a:lnTo>
                  <a:lnTo>
                    <a:pt x="1270" y="10293810"/>
                  </a:lnTo>
                  <a:lnTo>
                    <a:pt x="0" y="10293810"/>
                  </a:lnTo>
                  <a:lnTo>
                    <a:pt x="2540" y="8664403"/>
                  </a:lnTo>
                  <a:lnTo>
                    <a:pt x="7620" y="1909043"/>
                  </a:lnTo>
                  <a:lnTo>
                    <a:pt x="10160" y="0"/>
                  </a:lnTo>
                  <a:lnTo>
                    <a:pt x="5765800" y="0"/>
                  </a:lnTo>
                  <a:close/>
                </a:path>
              </a:pathLst>
            </a:custGeom>
            <a:solidFill>
              <a:srgbClr val="00AD4D"/>
            </a:solidFill>
          </p:spPr>
        </p:sp>
      </p:grpSp>
      <p:grpSp>
        <p:nvGrpSpPr>
          <p:cNvPr id="4" name="Group 4"/>
          <p:cNvGrpSpPr/>
          <p:nvPr/>
        </p:nvGrpSpPr>
        <p:grpSpPr>
          <a:xfrm>
            <a:off x="4763704" y="0"/>
            <a:ext cx="4763704" cy="8504746"/>
            <a:chOff x="0" y="0"/>
            <a:chExt cx="5765800" cy="10293810"/>
          </a:xfrm>
        </p:grpSpPr>
        <p:sp>
          <p:nvSpPr>
            <p:cNvPr id="5" name="Freeform 5"/>
            <p:cNvSpPr/>
            <p:nvPr/>
          </p:nvSpPr>
          <p:spPr>
            <a:xfrm>
              <a:off x="0" y="0"/>
              <a:ext cx="5765800" cy="10293810"/>
            </a:xfrm>
            <a:custGeom>
              <a:avLst/>
              <a:gdLst/>
              <a:ahLst/>
              <a:cxnLst/>
              <a:rect l="l" t="t" r="r" b="b"/>
              <a:pathLst>
                <a:path w="5765800" h="10293810">
                  <a:moveTo>
                    <a:pt x="5765800" y="0"/>
                  </a:moveTo>
                  <a:lnTo>
                    <a:pt x="5765800" y="10291270"/>
                  </a:lnTo>
                  <a:lnTo>
                    <a:pt x="5406390" y="9799780"/>
                  </a:lnTo>
                  <a:lnTo>
                    <a:pt x="5050790" y="10293810"/>
                  </a:lnTo>
                  <a:lnTo>
                    <a:pt x="5043170" y="10293810"/>
                  </a:lnTo>
                  <a:lnTo>
                    <a:pt x="4686300" y="9799781"/>
                  </a:lnTo>
                  <a:lnTo>
                    <a:pt x="4330700" y="10293810"/>
                  </a:lnTo>
                  <a:lnTo>
                    <a:pt x="4323080" y="10293810"/>
                  </a:lnTo>
                  <a:lnTo>
                    <a:pt x="3967480" y="9799781"/>
                  </a:lnTo>
                  <a:lnTo>
                    <a:pt x="3611880" y="10293810"/>
                  </a:lnTo>
                  <a:lnTo>
                    <a:pt x="3604260" y="10293810"/>
                  </a:lnTo>
                  <a:lnTo>
                    <a:pt x="3248660" y="9799781"/>
                  </a:lnTo>
                  <a:lnTo>
                    <a:pt x="2893060" y="10293810"/>
                  </a:lnTo>
                  <a:lnTo>
                    <a:pt x="2885440" y="10293810"/>
                  </a:lnTo>
                  <a:lnTo>
                    <a:pt x="2528570" y="9799781"/>
                  </a:lnTo>
                  <a:lnTo>
                    <a:pt x="2172970" y="10293810"/>
                  </a:lnTo>
                  <a:lnTo>
                    <a:pt x="2165350" y="10293810"/>
                  </a:lnTo>
                  <a:lnTo>
                    <a:pt x="1809750" y="9799781"/>
                  </a:lnTo>
                  <a:lnTo>
                    <a:pt x="1452880" y="10293810"/>
                  </a:lnTo>
                  <a:lnTo>
                    <a:pt x="1446530" y="10293810"/>
                  </a:lnTo>
                  <a:lnTo>
                    <a:pt x="1089660" y="9799781"/>
                  </a:lnTo>
                  <a:lnTo>
                    <a:pt x="734060" y="10293810"/>
                  </a:lnTo>
                  <a:lnTo>
                    <a:pt x="725170" y="10293810"/>
                  </a:lnTo>
                  <a:lnTo>
                    <a:pt x="290830" y="9812481"/>
                  </a:lnTo>
                  <a:lnTo>
                    <a:pt x="1270" y="10293810"/>
                  </a:lnTo>
                  <a:lnTo>
                    <a:pt x="0" y="10293810"/>
                  </a:lnTo>
                  <a:lnTo>
                    <a:pt x="2540" y="8664403"/>
                  </a:lnTo>
                  <a:lnTo>
                    <a:pt x="7620" y="1909043"/>
                  </a:lnTo>
                  <a:lnTo>
                    <a:pt x="10160" y="0"/>
                  </a:lnTo>
                  <a:lnTo>
                    <a:pt x="5765800" y="0"/>
                  </a:lnTo>
                  <a:close/>
                </a:path>
              </a:pathLst>
            </a:custGeom>
            <a:solidFill>
              <a:srgbClr val="00AD4D"/>
            </a:solidFill>
          </p:spPr>
        </p:sp>
      </p:grpSp>
      <p:grpSp>
        <p:nvGrpSpPr>
          <p:cNvPr id="6" name="Group 6"/>
          <p:cNvGrpSpPr/>
          <p:nvPr/>
        </p:nvGrpSpPr>
        <p:grpSpPr>
          <a:xfrm>
            <a:off x="9527408" y="0"/>
            <a:ext cx="4763704" cy="8504746"/>
            <a:chOff x="0" y="0"/>
            <a:chExt cx="5765800" cy="10293810"/>
          </a:xfrm>
        </p:grpSpPr>
        <p:sp>
          <p:nvSpPr>
            <p:cNvPr id="7" name="Freeform 7"/>
            <p:cNvSpPr/>
            <p:nvPr/>
          </p:nvSpPr>
          <p:spPr>
            <a:xfrm>
              <a:off x="0" y="0"/>
              <a:ext cx="5765800" cy="10293810"/>
            </a:xfrm>
            <a:custGeom>
              <a:avLst/>
              <a:gdLst/>
              <a:ahLst/>
              <a:cxnLst/>
              <a:rect l="l" t="t" r="r" b="b"/>
              <a:pathLst>
                <a:path w="5765800" h="10293810">
                  <a:moveTo>
                    <a:pt x="5765800" y="0"/>
                  </a:moveTo>
                  <a:lnTo>
                    <a:pt x="5765800" y="10291270"/>
                  </a:lnTo>
                  <a:lnTo>
                    <a:pt x="5406390" y="9799780"/>
                  </a:lnTo>
                  <a:lnTo>
                    <a:pt x="5050790" y="10293810"/>
                  </a:lnTo>
                  <a:lnTo>
                    <a:pt x="5043170" y="10293810"/>
                  </a:lnTo>
                  <a:lnTo>
                    <a:pt x="4686300" y="9799781"/>
                  </a:lnTo>
                  <a:lnTo>
                    <a:pt x="4330700" y="10293810"/>
                  </a:lnTo>
                  <a:lnTo>
                    <a:pt x="4323080" y="10293810"/>
                  </a:lnTo>
                  <a:lnTo>
                    <a:pt x="3967480" y="9799781"/>
                  </a:lnTo>
                  <a:lnTo>
                    <a:pt x="3611880" y="10293810"/>
                  </a:lnTo>
                  <a:lnTo>
                    <a:pt x="3604260" y="10293810"/>
                  </a:lnTo>
                  <a:lnTo>
                    <a:pt x="3248660" y="9799781"/>
                  </a:lnTo>
                  <a:lnTo>
                    <a:pt x="2893060" y="10293810"/>
                  </a:lnTo>
                  <a:lnTo>
                    <a:pt x="2885440" y="10293810"/>
                  </a:lnTo>
                  <a:lnTo>
                    <a:pt x="2528570" y="9799781"/>
                  </a:lnTo>
                  <a:lnTo>
                    <a:pt x="2172970" y="10293810"/>
                  </a:lnTo>
                  <a:lnTo>
                    <a:pt x="2165350" y="10293810"/>
                  </a:lnTo>
                  <a:lnTo>
                    <a:pt x="1809750" y="9799781"/>
                  </a:lnTo>
                  <a:lnTo>
                    <a:pt x="1452880" y="10293810"/>
                  </a:lnTo>
                  <a:lnTo>
                    <a:pt x="1446530" y="10293810"/>
                  </a:lnTo>
                  <a:lnTo>
                    <a:pt x="1089660" y="9799781"/>
                  </a:lnTo>
                  <a:lnTo>
                    <a:pt x="734060" y="10293810"/>
                  </a:lnTo>
                  <a:lnTo>
                    <a:pt x="725170" y="10293810"/>
                  </a:lnTo>
                  <a:lnTo>
                    <a:pt x="290830" y="9812481"/>
                  </a:lnTo>
                  <a:lnTo>
                    <a:pt x="1270" y="10293810"/>
                  </a:lnTo>
                  <a:lnTo>
                    <a:pt x="0" y="10293810"/>
                  </a:lnTo>
                  <a:lnTo>
                    <a:pt x="2540" y="8664403"/>
                  </a:lnTo>
                  <a:lnTo>
                    <a:pt x="7620" y="1909043"/>
                  </a:lnTo>
                  <a:lnTo>
                    <a:pt x="10160" y="0"/>
                  </a:lnTo>
                  <a:lnTo>
                    <a:pt x="5765800" y="0"/>
                  </a:lnTo>
                  <a:close/>
                </a:path>
              </a:pathLst>
            </a:custGeom>
            <a:solidFill>
              <a:srgbClr val="00AD4D"/>
            </a:solidFill>
          </p:spPr>
        </p:sp>
      </p:grpSp>
      <p:grpSp>
        <p:nvGrpSpPr>
          <p:cNvPr id="8" name="Group 8"/>
          <p:cNvGrpSpPr/>
          <p:nvPr/>
        </p:nvGrpSpPr>
        <p:grpSpPr>
          <a:xfrm>
            <a:off x="14291112" y="0"/>
            <a:ext cx="4763704" cy="8504746"/>
            <a:chOff x="0" y="0"/>
            <a:chExt cx="5765800" cy="10293810"/>
          </a:xfrm>
        </p:grpSpPr>
        <p:sp>
          <p:nvSpPr>
            <p:cNvPr id="9" name="Freeform 9"/>
            <p:cNvSpPr/>
            <p:nvPr/>
          </p:nvSpPr>
          <p:spPr>
            <a:xfrm>
              <a:off x="0" y="0"/>
              <a:ext cx="5765800" cy="10293810"/>
            </a:xfrm>
            <a:custGeom>
              <a:avLst/>
              <a:gdLst/>
              <a:ahLst/>
              <a:cxnLst/>
              <a:rect l="l" t="t" r="r" b="b"/>
              <a:pathLst>
                <a:path w="5765800" h="10293810">
                  <a:moveTo>
                    <a:pt x="5765800" y="0"/>
                  </a:moveTo>
                  <a:lnTo>
                    <a:pt x="5765800" y="10291270"/>
                  </a:lnTo>
                  <a:lnTo>
                    <a:pt x="5406390" y="9799780"/>
                  </a:lnTo>
                  <a:lnTo>
                    <a:pt x="5050790" y="10293810"/>
                  </a:lnTo>
                  <a:lnTo>
                    <a:pt x="5043170" y="10293810"/>
                  </a:lnTo>
                  <a:lnTo>
                    <a:pt x="4686300" y="9799781"/>
                  </a:lnTo>
                  <a:lnTo>
                    <a:pt x="4330700" y="10293810"/>
                  </a:lnTo>
                  <a:lnTo>
                    <a:pt x="4323080" y="10293810"/>
                  </a:lnTo>
                  <a:lnTo>
                    <a:pt x="3967480" y="9799781"/>
                  </a:lnTo>
                  <a:lnTo>
                    <a:pt x="3611880" y="10293810"/>
                  </a:lnTo>
                  <a:lnTo>
                    <a:pt x="3604260" y="10293810"/>
                  </a:lnTo>
                  <a:lnTo>
                    <a:pt x="3248660" y="9799781"/>
                  </a:lnTo>
                  <a:lnTo>
                    <a:pt x="2893060" y="10293810"/>
                  </a:lnTo>
                  <a:lnTo>
                    <a:pt x="2885440" y="10293810"/>
                  </a:lnTo>
                  <a:lnTo>
                    <a:pt x="2528570" y="9799781"/>
                  </a:lnTo>
                  <a:lnTo>
                    <a:pt x="2172970" y="10293810"/>
                  </a:lnTo>
                  <a:lnTo>
                    <a:pt x="2165350" y="10293810"/>
                  </a:lnTo>
                  <a:lnTo>
                    <a:pt x="1809750" y="9799781"/>
                  </a:lnTo>
                  <a:lnTo>
                    <a:pt x="1452880" y="10293810"/>
                  </a:lnTo>
                  <a:lnTo>
                    <a:pt x="1446530" y="10293810"/>
                  </a:lnTo>
                  <a:lnTo>
                    <a:pt x="1089660" y="9799781"/>
                  </a:lnTo>
                  <a:lnTo>
                    <a:pt x="734060" y="10293810"/>
                  </a:lnTo>
                  <a:lnTo>
                    <a:pt x="725170" y="10293810"/>
                  </a:lnTo>
                  <a:lnTo>
                    <a:pt x="290830" y="9812481"/>
                  </a:lnTo>
                  <a:lnTo>
                    <a:pt x="1270" y="10293810"/>
                  </a:lnTo>
                  <a:lnTo>
                    <a:pt x="0" y="10293810"/>
                  </a:lnTo>
                  <a:lnTo>
                    <a:pt x="2540" y="8664403"/>
                  </a:lnTo>
                  <a:lnTo>
                    <a:pt x="7620" y="1909043"/>
                  </a:lnTo>
                  <a:lnTo>
                    <a:pt x="10160" y="0"/>
                  </a:lnTo>
                  <a:lnTo>
                    <a:pt x="5765800" y="0"/>
                  </a:lnTo>
                  <a:close/>
                </a:path>
              </a:pathLst>
            </a:custGeom>
            <a:solidFill>
              <a:srgbClr val="00AD4D"/>
            </a:solidFill>
          </p:spPr>
        </p:sp>
      </p:grpSp>
      <p:sp>
        <p:nvSpPr>
          <p:cNvPr id="14" name="TextBox 14"/>
          <p:cNvSpPr txBox="1"/>
          <p:nvPr/>
        </p:nvSpPr>
        <p:spPr>
          <a:xfrm>
            <a:off x="2438400" y="819150"/>
            <a:ext cx="11583210" cy="5348131"/>
          </a:xfrm>
          <a:prstGeom prst="rect">
            <a:avLst/>
          </a:prstGeom>
        </p:spPr>
        <p:txBody>
          <a:bodyPr wrap="square" lIns="0" tIns="0" rIns="0" bIns="0" rtlCol="0" anchor="t">
            <a:spAutoFit/>
          </a:bodyPr>
          <a:lstStyle/>
          <a:p>
            <a:pPr algn="ctr">
              <a:lnSpc>
                <a:spcPts val="14846"/>
              </a:lnSpc>
            </a:pPr>
            <a:endParaRPr lang="pl-PL" sz="10604" dirty="0">
              <a:solidFill>
                <a:srgbClr val="FFFFFF"/>
              </a:solidFill>
              <a:latin typeface="Lato Bold Bold"/>
            </a:endParaRPr>
          </a:p>
          <a:p>
            <a:pPr algn="ctr">
              <a:lnSpc>
                <a:spcPct val="150000"/>
              </a:lnSpc>
            </a:pPr>
            <a:r>
              <a:rPr lang="en-US" sz="8000" dirty="0">
                <a:solidFill>
                  <a:srgbClr val="FFFFFF"/>
                </a:solidFill>
                <a:latin typeface="Lato Bold Bold"/>
              </a:rPr>
              <a:t>D</a:t>
            </a:r>
            <a:r>
              <a:rPr lang="pl-PL" sz="8000" dirty="0" err="1">
                <a:solidFill>
                  <a:srgbClr val="FFFFFF"/>
                </a:solidFill>
                <a:latin typeface="Lato Bold Bold"/>
              </a:rPr>
              <a:t>ziękuję</a:t>
            </a:r>
            <a:r>
              <a:rPr lang="pl-PL" sz="8000" dirty="0">
                <a:solidFill>
                  <a:srgbClr val="FFFFFF"/>
                </a:solidFill>
                <a:latin typeface="Lato Bold Bold"/>
              </a:rPr>
              <a:t> za uwagę</a:t>
            </a:r>
            <a:endParaRPr lang="en-US" sz="8000" dirty="0">
              <a:solidFill>
                <a:srgbClr val="FFFFFF"/>
              </a:solidFill>
              <a:latin typeface="Lato Bold Bold"/>
            </a:endParaRPr>
          </a:p>
          <a:p>
            <a:pPr algn="ctr">
              <a:lnSpc>
                <a:spcPct val="150000"/>
              </a:lnSpc>
            </a:pPr>
            <a:endParaRPr lang="en-US" sz="8000" dirty="0">
              <a:solidFill>
                <a:srgbClr val="FFFFFF"/>
              </a:solidFill>
              <a:latin typeface="Lato Bold Bold"/>
            </a:endParaRPr>
          </a:p>
        </p:txBody>
      </p:sp>
      <p:sp>
        <p:nvSpPr>
          <p:cNvPr id="17" name="Freeform 13"/>
          <p:cNvSpPr/>
          <p:nvPr/>
        </p:nvSpPr>
        <p:spPr>
          <a:xfrm>
            <a:off x="14935200" y="647700"/>
            <a:ext cx="2439206" cy="1786283"/>
          </a:xfrm>
          <a:custGeom>
            <a:avLst/>
            <a:gdLst/>
            <a:ahLst/>
            <a:cxnLst/>
            <a:rect l="l" t="t" r="r" b="b"/>
            <a:pathLst>
              <a:path w="2439206" h="1786283">
                <a:moveTo>
                  <a:pt x="0" y="0"/>
                </a:moveTo>
                <a:lnTo>
                  <a:pt x="2439206" y="0"/>
                </a:lnTo>
                <a:lnTo>
                  <a:pt x="2439206" y="1786283"/>
                </a:lnTo>
                <a:lnTo>
                  <a:pt x="0" y="1786283"/>
                </a:lnTo>
                <a:lnTo>
                  <a:pt x="0" y="0"/>
                </a:lnTo>
                <a:close/>
              </a:path>
            </a:pathLst>
          </a:custGeom>
          <a:blipFill>
            <a:blip r:embed="rId2" cstate="print"/>
            <a:stretch>
              <a:fillRect r="-214977"/>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39AC11E-C953-1D7F-C961-BD690A463636}"/>
              </a:ext>
            </a:extLst>
          </p:cNvPr>
          <p:cNvSpPr>
            <a:spLocks noGrp="1"/>
          </p:cNvSpPr>
          <p:nvPr>
            <p:ph type="ctrTitle"/>
          </p:nvPr>
        </p:nvSpPr>
        <p:spPr>
          <a:xfrm>
            <a:off x="677091" y="324025"/>
            <a:ext cx="15468600" cy="1466675"/>
          </a:xfrm>
        </p:spPr>
        <p:txBody>
          <a:bodyPr>
            <a:normAutofit fontScale="90000"/>
          </a:bodyPr>
          <a:lstStyle/>
          <a:p>
            <a:pPr algn="l"/>
            <a:br>
              <a:rPr lang="pl-PL" dirty="0">
                <a:latin typeface="Lato" panose="020F0502020204030203" pitchFamily="34" charset="-18"/>
                <a:ea typeface="Lato Bold Bold" panose="020B0604020202020204" charset="0"/>
                <a:cs typeface="Lato Bold Bold" panose="020B0604020202020204" charset="0"/>
              </a:rPr>
            </a:br>
            <a:r>
              <a:rPr lang="pl-PL" sz="4000" dirty="0">
                <a:latin typeface="Lato Bold Bold" panose="020B0604020202020204" charset="0"/>
                <a:ea typeface="Lato Bold Bold" panose="020B0604020202020204" charset="0"/>
                <a:cs typeface="Lato Bold Bold" panose="020B0604020202020204" charset="0"/>
              </a:rPr>
              <a:t>Etapy prac nad Strategią Rozwoju Miasta Jelenia Góra na lata 2024-2034 </a:t>
            </a:r>
            <a:br>
              <a:rPr lang="pl-PL" dirty="0">
                <a:latin typeface="Lato Bold Bold" panose="020B0604020202020204" charset="0"/>
                <a:ea typeface="Lato Bold Bold" panose="020B0604020202020204" charset="0"/>
                <a:cs typeface="Lato Bold Bold" panose="020B0604020202020204" charset="0"/>
              </a:rPr>
            </a:br>
            <a:endParaRPr lang="pl-PL" dirty="0"/>
          </a:p>
        </p:txBody>
      </p:sp>
      <p:sp>
        <p:nvSpPr>
          <p:cNvPr id="3" name="Podtytuł 2">
            <a:extLst>
              <a:ext uri="{FF2B5EF4-FFF2-40B4-BE49-F238E27FC236}">
                <a16:creationId xmlns:a16="http://schemas.microsoft.com/office/drawing/2014/main" id="{17676E0A-C57F-C121-8AF0-B7D7AF3E73F2}"/>
              </a:ext>
            </a:extLst>
          </p:cNvPr>
          <p:cNvSpPr>
            <a:spLocks noGrp="1"/>
          </p:cNvSpPr>
          <p:nvPr>
            <p:ph type="subTitle" idx="1"/>
          </p:nvPr>
        </p:nvSpPr>
        <p:spPr>
          <a:xfrm>
            <a:off x="457200" y="1848025"/>
            <a:ext cx="16992600" cy="7467600"/>
          </a:xfrm>
        </p:spPr>
        <p:txBody>
          <a:bodyPr>
            <a:normAutofit lnSpcReduction="10000"/>
          </a:bodyPr>
          <a:lstStyle/>
          <a:p>
            <a:pPr marL="514350" indent="-514350" algn="just">
              <a:buFont typeface="+mj-lt"/>
              <a:buAutoNum type="arabicPeriod"/>
            </a:pPr>
            <a:r>
              <a:rPr lang="pl-PL" sz="2200" dirty="0">
                <a:solidFill>
                  <a:schemeClr val="tx1"/>
                </a:solidFill>
                <a:latin typeface="Lato" panose="020F0502020204030203" pitchFamily="34" charset="-18"/>
              </a:rPr>
              <a:t>Podjęcie uchwały </a:t>
            </a:r>
            <a:r>
              <a:rPr lang="pl-PL" sz="2200" dirty="0">
                <a:solidFill>
                  <a:schemeClr val="tx1"/>
                </a:solidFill>
                <a:latin typeface="Lato" panose="020F0502020204030203" pitchFamily="34" charset="-18"/>
                <a:ea typeface="Calibri" panose="020F0502020204030204" pitchFamily="34" charset="0"/>
                <a:cs typeface="Calibri Light" panose="020F0302020204030204" pitchFamily="34" charset="0"/>
              </a:rPr>
              <a:t>nr 621.LXIV.2023 Rady Miejskiej Jeleniej Góry z dnia 29 marca 2023 r. w sprawie przystąpienia do sporządzenia Strategii Rozwoju Miasta Jelenia Góra na lata 2024-2034 oraz określenia szczegółowego trybu i harmonogramu opracowania projektu strategii, w tym trybu konsultacji oraz uchwały zmieniającej nr 723.LXXVI.2024 z dnia 10 stycznia 2024 r. </a:t>
            </a:r>
          </a:p>
          <a:p>
            <a:pPr marL="514350" indent="-514350" algn="just">
              <a:buFont typeface="+mj-lt"/>
              <a:buAutoNum type="arabicPeriod"/>
            </a:pPr>
            <a:r>
              <a:rPr lang="pl-PL" sz="2200" dirty="0">
                <a:solidFill>
                  <a:schemeClr val="tx1"/>
                </a:solidFill>
                <a:latin typeface="Lato" panose="020F0502020204030203" pitchFamily="34" charset="-18"/>
                <a:ea typeface="Times New Roman" panose="02020603050405020304" pitchFamily="18" charset="0"/>
                <a:cs typeface="Calibri Light" panose="020F0302020204030204" pitchFamily="34" charset="0"/>
              </a:rPr>
              <a:t>Opracowanie Diagnozy sytuacji społecznej, gospodarczej i przestrzennej Jeleniej Góry z uwzględnieniem obszarów funkcjonalnych, </a:t>
            </a:r>
            <a:br>
              <a:rPr lang="pl-PL" sz="2200" dirty="0">
                <a:solidFill>
                  <a:schemeClr val="tx1"/>
                </a:solidFill>
                <a:latin typeface="Lato" panose="020F0502020204030203" pitchFamily="34" charset="-18"/>
                <a:ea typeface="Times New Roman" panose="02020603050405020304" pitchFamily="18" charset="0"/>
                <a:cs typeface="Calibri Light" panose="020F0302020204030204" pitchFamily="34" charset="0"/>
              </a:rPr>
            </a:br>
            <a:r>
              <a:rPr lang="pl-PL" sz="2200" dirty="0">
                <a:solidFill>
                  <a:schemeClr val="tx1"/>
                </a:solidFill>
                <a:latin typeface="Lato" panose="020F0502020204030203" pitchFamily="34" charset="-18"/>
                <a:ea typeface="Times New Roman" panose="02020603050405020304" pitchFamily="18" charset="0"/>
                <a:cs typeface="Calibri Light" panose="020F0302020204030204" pitchFamily="34" charset="0"/>
              </a:rPr>
              <a:t>w tym miejskich obszarów funkcjonalnych. W ramach Diagnozy:</a:t>
            </a:r>
          </a:p>
          <a:p>
            <a:pPr marL="457200" indent="-457200" algn="just">
              <a:buFont typeface="Wingdings" panose="05000000000000000000" pitchFamily="2" charset="2"/>
              <a:buChar char="Ø"/>
            </a:pPr>
            <a:r>
              <a:rPr lang="pl-PL" sz="2200" dirty="0">
                <a:solidFill>
                  <a:schemeClr val="tx1"/>
                </a:solidFill>
                <a:latin typeface="Lato" panose="020F0502020204030203" pitchFamily="34" charset="-18"/>
                <a:ea typeface="Times New Roman" panose="02020603050405020304" pitchFamily="18" charset="0"/>
                <a:cs typeface="Calibri Light" panose="020F0302020204030204" pitchFamily="34" charset="0"/>
              </a:rPr>
              <a:t>przeprowadzenie badań ankietowych na próbie liczącej blisko 1600 osób, obejmującej mieszkańców miasta (753 osoby), uczniów szkół ponadpodstawowych - liceów, techników, szkół branżowych (828 uczniów) oraz 37 przedsiębiorców,</a:t>
            </a:r>
          </a:p>
          <a:p>
            <a:pPr marL="457200" indent="-457200" algn="just">
              <a:buFont typeface="Wingdings" panose="05000000000000000000" pitchFamily="2" charset="2"/>
              <a:buChar char="Ø"/>
            </a:pPr>
            <a:r>
              <a:rPr lang="pl-PL" sz="2200" dirty="0">
                <a:solidFill>
                  <a:schemeClr val="tx1"/>
                </a:solidFill>
                <a:latin typeface="Lato" panose="020F0502020204030203" pitchFamily="34" charset="-18"/>
                <a:ea typeface="Times New Roman" panose="02020603050405020304" pitchFamily="18" charset="0"/>
                <a:cs typeface="Calibri Light" panose="020F0302020204030204" pitchFamily="34" charset="0"/>
              </a:rPr>
              <a:t>przeprowadzenie warsztatów strategicznych oraz warsztatów dotyczących formułowania wizji, misji, celów i kierunków działań Miasta Jelenia Góra dedykowanych dla przedstawicieli sfer: społecznej, gospodarczej i przestrzennej, uczniów jeleniogórskich szkół ponadpodstawowych oraz kadry zarządzającej Urzędu Miasta Jelenia Góra, jednostek organizacyjnych Miasta, a także radnych Rady Miejskiej. Łącznie w warsztatach udział wzięło 317 osób.</a:t>
            </a:r>
          </a:p>
          <a:p>
            <a:pPr marL="457200" indent="-457200" algn="just">
              <a:buAutoNum type="arabicPeriod" startAt="3"/>
            </a:pPr>
            <a:r>
              <a:rPr lang="pl-PL" sz="2200" dirty="0">
                <a:solidFill>
                  <a:schemeClr val="tx1"/>
                </a:solidFill>
                <a:latin typeface="Lato" panose="020F0502020204030203" pitchFamily="34" charset="-18"/>
                <a:ea typeface="Times New Roman" panose="02020603050405020304" pitchFamily="18" charset="0"/>
                <a:cs typeface="Calibri Light" panose="020F0302020204030204" pitchFamily="34" charset="0"/>
              </a:rPr>
              <a:t>Opracowanie projektu Strategii Rozwoju Miasta Jelenia Góra na lata 2024-2034</a:t>
            </a:r>
            <a:r>
              <a:rPr lang="pl-PL" sz="2200" dirty="0">
                <a:latin typeface="Lato" panose="020F0502020204030203" pitchFamily="34" charset="-18"/>
                <a:ea typeface="Times New Roman" panose="02020603050405020304" pitchFamily="18" charset="0"/>
                <a:cs typeface="Calibri Light" panose="020F0302020204030204" pitchFamily="34" charset="0"/>
              </a:rPr>
              <a:t>.</a:t>
            </a:r>
            <a:endParaRPr lang="pl-PL" sz="2200" dirty="0">
              <a:solidFill>
                <a:schemeClr val="tx1"/>
              </a:solidFill>
              <a:latin typeface="Lato" panose="020F0502020204030203" pitchFamily="34" charset="-18"/>
              <a:ea typeface="Times New Roman" panose="02020603050405020304" pitchFamily="18" charset="0"/>
              <a:cs typeface="Calibri Light" panose="020F0302020204030204" pitchFamily="34" charset="0"/>
            </a:endParaRPr>
          </a:p>
          <a:p>
            <a:pPr marL="457200" indent="-457200" algn="just">
              <a:buAutoNum type="arabicPeriod" startAt="3"/>
            </a:pPr>
            <a:r>
              <a:rPr lang="pl-PL" sz="2200" dirty="0">
                <a:solidFill>
                  <a:schemeClr val="tx1"/>
                </a:solidFill>
                <a:latin typeface="Lato" panose="020F0502020204030203" pitchFamily="34" charset="-18"/>
                <a:ea typeface="Times New Roman" panose="02020603050405020304" pitchFamily="18" charset="0"/>
                <a:cs typeface="Calibri Light" panose="020F0302020204030204" pitchFamily="34" charset="0"/>
              </a:rPr>
              <a:t>Przeprowadzenie konsultacji projektu dokumentu z mieszkańcami miasta, lokalnymi partnerami społecznymi i gospodarczymi, sąsiednimi gminami i ich związkami oraz </a:t>
            </a:r>
            <a:r>
              <a:rPr lang="pl-PL" sz="2200" dirty="0">
                <a:solidFill>
                  <a:schemeClr val="tx1"/>
                </a:solidFill>
                <a:effectLst/>
                <a:latin typeface="Lato" panose="020F0502020204030203" pitchFamily="34" charset="-18"/>
                <a:ea typeface="Times New Roman" panose="02020603050405020304" pitchFamily="18" charset="0"/>
                <a:cs typeface="Calibri-Light"/>
              </a:rPr>
              <a:t>Państwowym Gospodarstwem Wodnym – Wody Polskie - Dyrektorem Regionalnego Zarządu Gospodarki Wodnej we Wrocławiu.</a:t>
            </a:r>
          </a:p>
          <a:p>
            <a:pPr marL="457200" indent="-457200" algn="just">
              <a:buAutoNum type="arabicPeriod" startAt="3"/>
            </a:pPr>
            <a:r>
              <a:rPr lang="pl-PL" sz="2200" dirty="0">
                <a:solidFill>
                  <a:schemeClr val="tx1"/>
                </a:solidFill>
                <a:latin typeface="Lato" panose="020F0502020204030203" pitchFamily="34" charset="-18"/>
              </a:rPr>
              <a:t>Uzyskanie pozytywnej opinii </a:t>
            </a:r>
            <a:r>
              <a:rPr lang="pl-PL" sz="2200" dirty="0">
                <a:solidFill>
                  <a:schemeClr val="tx1"/>
                </a:solidFill>
                <a:effectLst/>
                <a:latin typeface="Lato" panose="020F0502020204030203" pitchFamily="34" charset="-18"/>
                <a:ea typeface="Calibri" panose="020F0502020204030204" pitchFamily="34" charset="0"/>
                <a:cs typeface="Times New Roman" panose="02020603050405020304" pitchFamily="18" charset="0"/>
              </a:rPr>
              <a:t>Zarządu Województwa Dolnośląskiego w zakresie spójności Strategii z zapisami zawartymi w Planie zagospodarowania przestrzennego województwa dolnośląskiego oraz zgodności ze Strategią Rozwoju Województwa Dolnośląskiego 2030.</a:t>
            </a:r>
          </a:p>
          <a:p>
            <a:pPr marL="514800" indent="-514800" algn="just">
              <a:spcBef>
                <a:spcPts val="672"/>
              </a:spcBef>
              <a:buAutoNum type="arabicPeriod" startAt="6"/>
            </a:pPr>
            <a:r>
              <a:rPr lang="pl-PL" sz="2200" dirty="0">
                <a:solidFill>
                  <a:schemeClr val="tx1"/>
                </a:solidFill>
                <a:latin typeface="Lato" panose="020F0502020204030203" pitchFamily="34" charset="-18"/>
                <a:ea typeface="Calibri" panose="020F0502020204030204" pitchFamily="34" charset="0"/>
                <a:cs typeface="Times New Roman" panose="02020603050405020304" pitchFamily="18" charset="0"/>
              </a:rPr>
              <a:t>Uzyskanie opinii </a:t>
            </a:r>
            <a:r>
              <a:rPr lang="pl-PL" sz="2200" kern="100" dirty="0">
                <a:solidFill>
                  <a:schemeClr val="tx1"/>
                </a:solidFill>
                <a:effectLst/>
                <a:latin typeface="Lato" panose="020F0502020204030203" pitchFamily="34" charset="-18"/>
                <a:ea typeface="Calibri" panose="020F0502020204030204" pitchFamily="34" charset="0"/>
                <a:cs typeface="Times New Roman" panose="02020603050405020304" pitchFamily="18" charset="0"/>
              </a:rPr>
              <a:t>Regionalnego Dyrektora Ochrony Środowiska we Wrocławiu, w sprawie braku wymagalności przeprowadzenia </a:t>
            </a:r>
            <a:br>
              <a:rPr lang="pl-PL" sz="2200" kern="100" dirty="0">
                <a:solidFill>
                  <a:schemeClr val="tx1"/>
                </a:solidFill>
                <a:effectLst/>
                <a:latin typeface="Lato" panose="020F0502020204030203" pitchFamily="34" charset="-18"/>
                <a:ea typeface="Calibri" panose="020F0502020204030204" pitchFamily="34" charset="0"/>
                <a:cs typeface="Times New Roman" panose="02020603050405020304" pitchFamily="18" charset="0"/>
              </a:rPr>
            </a:br>
            <a:r>
              <a:rPr lang="pl-PL" sz="2200" kern="100" dirty="0">
                <a:solidFill>
                  <a:schemeClr val="tx1"/>
                </a:solidFill>
                <a:effectLst/>
                <a:latin typeface="Lato" panose="020F0502020204030203" pitchFamily="34" charset="-18"/>
                <a:ea typeface="Calibri" panose="020F0502020204030204" pitchFamily="34" charset="0"/>
                <a:cs typeface="Times New Roman" panose="02020603050405020304" pitchFamily="18" charset="0"/>
              </a:rPr>
              <a:t>dla Strategii </a:t>
            </a:r>
            <a:r>
              <a:rPr lang="pl-PL" sz="2200" kern="100" dirty="0">
                <a:solidFill>
                  <a:schemeClr val="tx1"/>
                </a:solidFill>
                <a:latin typeface="Lato" panose="020F0502020204030203" pitchFamily="34" charset="-18"/>
                <a:ea typeface="Calibri" panose="020F0502020204030204" pitchFamily="34" charset="0"/>
                <a:cs typeface="Times New Roman" panose="02020603050405020304" pitchFamily="18" charset="0"/>
              </a:rPr>
              <a:t>Rozwoju Miasta Jelenia Góra na lata 2024-2034 </a:t>
            </a:r>
            <a:r>
              <a:rPr lang="pl-PL" sz="2200" kern="100" dirty="0">
                <a:solidFill>
                  <a:schemeClr val="tx1"/>
                </a:solidFill>
                <a:effectLst/>
                <a:latin typeface="Lato" panose="020F0502020204030203" pitchFamily="34" charset="-18"/>
                <a:ea typeface="Calibri" panose="020F0502020204030204" pitchFamily="34" charset="0"/>
                <a:cs typeface="Times New Roman" panose="02020603050405020304" pitchFamily="18" charset="0"/>
              </a:rPr>
              <a:t>strategicznej oceny oddziaływania na środowisko.</a:t>
            </a:r>
            <a:endParaRPr lang="pl-PL" sz="2200" kern="100" dirty="0">
              <a:solidFill>
                <a:schemeClr val="tx1"/>
              </a:solidFill>
              <a:latin typeface="Lato" panose="020F0502020204030203" pitchFamily="34" charset="-18"/>
              <a:ea typeface="Calibri" panose="020F0502020204030204" pitchFamily="34" charset="0"/>
              <a:cs typeface="Times New Roman" panose="02020603050405020304" pitchFamily="18" charset="0"/>
            </a:endParaRPr>
          </a:p>
          <a:p>
            <a:pPr marL="514800" indent="-514800" algn="just">
              <a:spcBef>
                <a:spcPts val="672"/>
              </a:spcBef>
              <a:buAutoNum type="arabicPeriod" startAt="6"/>
            </a:pPr>
            <a:r>
              <a:rPr lang="pl-PL" sz="2200" dirty="0">
                <a:solidFill>
                  <a:schemeClr val="tx1"/>
                </a:solidFill>
                <a:latin typeface="Lato" panose="020F0502020204030203" pitchFamily="34" charset="-18"/>
                <a:ea typeface="Calibri" panose="020F0502020204030204" pitchFamily="34" charset="0"/>
                <a:cs typeface="Times New Roman" panose="02020603050405020304" pitchFamily="18" charset="0"/>
              </a:rPr>
              <a:t>Przyjęcie Strategii Rozwoju Miasta Jelenia Góra na lata 2024-2034 podczas sesji Rady Miejskiej Jeleniej Góry (27.06.2024 r.).</a:t>
            </a:r>
            <a:endParaRPr lang="pl-PL" sz="2200" dirty="0">
              <a:solidFill>
                <a:schemeClr val="tx1"/>
              </a:solidFill>
              <a:effectLst/>
              <a:latin typeface="Lato" panose="020F0502020204030203" pitchFamily="34" charset="-18"/>
              <a:ea typeface="Calibri" panose="020F0502020204030204" pitchFamily="34" charset="0"/>
              <a:cs typeface="Times New Roman" panose="02020603050405020304" pitchFamily="18" charset="0"/>
            </a:endParaRPr>
          </a:p>
          <a:p>
            <a:pPr marL="457200" indent="-457200" algn="just">
              <a:buFont typeface="Wingdings" panose="05000000000000000000" pitchFamily="2" charset="2"/>
              <a:buChar char="Ø"/>
            </a:pPr>
            <a:endParaRPr lang="pl-PL" sz="2200" dirty="0">
              <a:solidFill>
                <a:schemeClr val="tx1"/>
              </a:solidFill>
              <a:latin typeface="Lato" panose="020F0502020204030203" pitchFamily="34" charset="-18"/>
              <a:ea typeface="Times New Roman" panose="02020603050405020304" pitchFamily="18" charset="0"/>
              <a:cs typeface="Calibri Light" panose="020F0302020204030204" pitchFamily="34" charset="0"/>
            </a:endParaRPr>
          </a:p>
          <a:p>
            <a:pPr algn="l"/>
            <a:endParaRPr lang="pl-PL" sz="2800" dirty="0">
              <a:solidFill>
                <a:schemeClr val="tx1"/>
              </a:solidFill>
              <a:latin typeface="Lato" panose="020F0502020204030203" pitchFamily="34" charset="-18"/>
              <a:ea typeface="Times New Roman" panose="02020603050405020304" pitchFamily="18" charset="0"/>
              <a:cs typeface="Calibri Light" panose="020F0302020204030204" pitchFamily="34" charset="0"/>
            </a:endParaRPr>
          </a:p>
          <a:p>
            <a:pPr marL="457200" indent="-457200" algn="l">
              <a:buFont typeface="Wingdings" panose="05000000000000000000" pitchFamily="2" charset="2"/>
              <a:buChar char="Ø"/>
            </a:pPr>
            <a:endParaRPr lang="pl-PL" sz="2800" dirty="0">
              <a:solidFill>
                <a:schemeClr val="tx1"/>
              </a:solidFill>
              <a:latin typeface="Lato" panose="020F0502020204030203" pitchFamily="34" charset="-18"/>
              <a:ea typeface="Times New Roman" panose="02020603050405020304" pitchFamily="18" charset="0"/>
              <a:cs typeface="Calibri Light" panose="020F0302020204030204" pitchFamily="34" charset="0"/>
            </a:endParaRPr>
          </a:p>
          <a:p>
            <a:pPr marL="514350" indent="-514350" algn="l">
              <a:buFont typeface="+mj-lt"/>
              <a:buAutoNum type="arabicPeriod"/>
            </a:pPr>
            <a:endParaRPr lang="pl-PL" sz="1800" dirty="0">
              <a:effectLst/>
              <a:latin typeface="Calibri" panose="020F0502020204030204" pitchFamily="34" charset="0"/>
              <a:ea typeface="Times New Roman" panose="02020603050405020304" pitchFamily="18" charset="0"/>
            </a:endParaRPr>
          </a:p>
          <a:p>
            <a:pPr marL="514350" indent="-514350" algn="l">
              <a:buFont typeface="+mj-lt"/>
              <a:buAutoNum type="arabicPeriod"/>
            </a:pPr>
            <a:endParaRPr lang="pl-PL" sz="2400" dirty="0">
              <a:effectLst/>
              <a:latin typeface="Lato" panose="020F0502020204030203" pitchFamily="34" charset="-18"/>
              <a:ea typeface="Calibri" panose="020F0502020204030204" pitchFamily="34" charset="0"/>
              <a:cs typeface="Calibri Light" panose="020F0302020204030204" pitchFamily="34" charset="0"/>
            </a:endParaRPr>
          </a:p>
          <a:p>
            <a:pPr marL="514350" indent="-514350" algn="l">
              <a:buFont typeface="+mj-lt"/>
              <a:buAutoNum type="arabicPeriod"/>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lgn="l">
              <a:buFont typeface="+mj-lt"/>
              <a:buAutoNum type="arabicPeriod"/>
            </a:pPr>
            <a:endParaRPr lang="pl-PL" dirty="0"/>
          </a:p>
        </p:txBody>
      </p:sp>
      <p:sp>
        <p:nvSpPr>
          <p:cNvPr id="4" name="Freeform 2">
            <a:extLst>
              <a:ext uri="{FF2B5EF4-FFF2-40B4-BE49-F238E27FC236}">
                <a16:creationId xmlns:a16="http://schemas.microsoft.com/office/drawing/2014/main" id="{6AD9EABA-EB73-17A7-6E48-E659E40CA9DD}"/>
              </a:ext>
            </a:extLst>
          </p:cNvPr>
          <p:cNvSpPr/>
          <p:nvPr/>
        </p:nvSpPr>
        <p:spPr>
          <a:xfrm>
            <a:off x="335740" y="9258300"/>
            <a:ext cx="17616521" cy="819373"/>
          </a:xfrm>
          <a:custGeom>
            <a:avLst/>
            <a:gdLst/>
            <a:ahLst/>
            <a:cxnLst/>
            <a:rect l="l" t="t" r="r" b="b"/>
            <a:pathLst>
              <a:path w="17616521" h="819373">
                <a:moveTo>
                  <a:pt x="0" y="0"/>
                </a:moveTo>
                <a:lnTo>
                  <a:pt x="17616520" y="0"/>
                </a:lnTo>
                <a:lnTo>
                  <a:pt x="17616520" y="819373"/>
                </a:lnTo>
                <a:lnTo>
                  <a:pt x="0" y="819373"/>
                </a:lnTo>
                <a:lnTo>
                  <a:pt x="0" y="0"/>
                </a:lnTo>
                <a:close/>
              </a:path>
            </a:pathLst>
          </a:custGeom>
          <a:blipFill>
            <a:blip r:embed="rId2" cstate="print"/>
            <a:stretch>
              <a:fillRect/>
            </a:stretch>
          </a:blipFill>
        </p:spPr>
      </p:sp>
      <p:sp>
        <p:nvSpPr>
          <p:cNvPr id="5" name="Freeform 4">
            <a:extLst>
              <a:ext uri="{FF2B5EF4-FFF2-40B4-BE49-F238E27FC236}">
                <a16:creationId xmlns:a16="http://schemas.microsoft.com/office/drawing/2014/main" id="{61A1ECF8-E735-AB7E-BDDF-83ED44BC1352}"/>
              </a:ext>
            </a:extLst>
          </p:cNvPr>
          <p:cNvSpPr/>
          <p:nvPr/>
        </p:nvSpPr>
        <p:spPr>
          <a:xfrm>
            <a:off x="15680578" y="266700"/>
            <a:ext cx="2607422" cy="1466675"/>
          </a:xfrm>
          <a:custGeom>
            <a:avLst/>
            <a:gdLst/>
            <a:ahLst/>
            <a:cxnLst/>
            <a:rect l="l" t="t" r="r" b="b"/>
            <a:pathLst>
              <a:path w="2607422" h="1466675">
                <a:moveTo>
                  <a:pt x="0" y="0"/>
                </a:moveTo>
                <a:lnTo>
                  <a:pt x="2607422" y="0"/>
                </a:lnTo>
                <a:lnTo>
                  <a:pt x="2607422" y="1466675"/>
                </a:lnTo>
                <a:lnTo>
                  <a:pt x="0" y="1466675"/>
                </a:lnTo>
                <a:lnTo>
                  <a:pt x="0" y="0"/>
                </a:lnTo>
                <a:close/>
              </a:path>
            </a:pathLst>
          </a:custGeom>
          <a:blipFill>
            <a:blip r:embed="rId3" cstate="print"/>
            <a:stretch>
              <a:fillRect/>
            </a:stretch>
          </a:blipFill>
        </p:spPr>
      </p:sp>
    </p:spTree>
    <p:extLst>
      <p:ext uri="{BB962C8B-B14F-4D97-AF65-F5344CB8AC3E}">
        <p14:creationId xmlns:p14="http://schemas.microsoft.com/office/powerpoint/2010/main" val="2402408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5487970" cy="10287000"/>
            <a:chOff x="0" y="0"/>
            <a:chExt cx="7317294" cy="13716000"/>
          </a:xfrm>
        </p:grpSpPr>
        <p:pic>
          <p:nvPicPr>
            <p:cNvPr id="3" name="Picture 3"/>
            <p:cNvPicPr>
              <a:picLocks noChangeAspect="1"/>
            </p:cNvPicPr>
            <p:nvPr/>
          </p:nvPicPr>
          <p:blipFill>
            <a:blip r:embed="rId2" cstate="print"/>
            <a:srcRect l="1966" r="1966"/>
            <a:stretch>
              <a:fillRect/>
            </a:stretch>
          </p:blipFill>
          <p:spPr>
            <a:xfrm>
              <a:off x="0" y="0"/>
              <a:ext cx="7317294" cy="13716000"/>
            </a:xfrm>
            <a:prstGeom prst="rect">
              <a:avLst/>
            </a:prstGeom>
          </p:spPr>
        </p:pic>
      </p:grpSp>
      <p:sp>
        <p:nvSpPr>
          <p:cNvPr id="4" name="Freeform 4"/>
          <p:cNvSpPr/>
          <p:nvPr/>
        </p:nvSpPr>
        <p:spPr>
          <a:xfrm>
            <a:off x="15680578" y="266700"/>
            <a:ext cx="2607422" cy="1466675"/>
          </a:xfrm>
          <a:custGeom>
            <a:avLst/>
            <a:gdLst/>
            <a:ahLst/>
            <a:cxnLst/>
            <a:rect l="l" t="t" r="r" b="b"/>
            <a:pathLst>
              <a:path w="2607422" h="1466675">
                <a:moveTo>
                  <a:pt x="0" y="0"/>
                </a:moveTo>
                <a:lnTo>
                  <a:pt x="2607422" y="0"/>
                </a:lnTo>
                <a:lnTo>
                  <a:pt x="2607422" y="1466675"/>
                </a:lnTo>
                <a:lnTo>
                  <a:pt x="0" y="1466675"/>
                </a:lnTo>
                <a:lnTo>
                  <a:pt x="0" y="0"/>
                </a:lnTo>
                <a:close/>
              </a:path>
            </a:pathLst>
          </a:custGeom>
          <a:blipFill>
            <a:blip r:embed="rId3" cstate="print"/>
            <a:stretch>
              <a:fillRect/>
            </a:stretch>
          </a:blipFill>
        </p:spPr>
      </p:sp>
      <p:sp>
        <p:nvSpPr>
          <p:cNvPr id="6" name="TextBox 6"/>
          <p:cNvSpPr txBox="1"/>
          <p:nvPr/>
        </p:nvSpPr>
        <p:spPr>
          <a:xfrm>
            <a:off x="5943600" y="1477881"/>
            <a:ext cx="11811000" cy="1754326"/>
          </a:xfrm>
          <a:prstGeom prst="rect">
            <a:avLst/>
          </a:prstGeom>
        </p:spPr>
        <p:txBody>
          <a:bodyPr wrap="square" lIns="0" tIns="0" rIns="0" bIns="0" rtlCol="0" anchor="t">
            <a:spAutoFit/>
          </a:bodyPr>
          <a:lstStyle/>
          <a:p>
            <a:endParaRPr lang="pl-PL" sz="2400" dirty="0">
              <a:solidFill>
                <a:srgbClr val="000000"/>
              </a:solidFill>
              <a:latin typeface="Lato" panose="020F0502020204030203" pitchFamily="34" charset="-18"/>
            </a:endParaRPr>
          </a:p>
          <a:p>
            <a:pPr algn="l"/>
            <a:endParaRPr lang="pl-PL" sz="1800" b="0" i="0" u="none" strike="noStrike" baseline="0" dirty="0">
              <a:solidFill>
                <a:srgbClr val="000000"/>
              </a:solidFill>
              <a:latin typeface="Lato" panose="020F0502020204030203" pitchFamily="34" charset="-18"/>
            </a:endParaRPr>
          </a:p>
          <a:p>
            <a:r>
              <a:rPr lang="pl-PL" sz="2400" b="0" i="0" u="none" strike="noStrike" baseline="0" dirty="0">
                <a:solidFill>
                  <a:srgbClr val="000000"/>
                </a:solidFill>
                <a:latin typeface="Lato" panose="020F0502020204030203" pitchFamily="34" charset="-18"/>
              </a:rPr>
              <a:t> </a:t>
            </a:r>
          </a:p>
          <a:p>
            <a:endParaRPr lang="pl-PL" sz="2400" b="0" i="0" u="none" strike="noStrike" baseline="0" dirty="0">
              <a:solidFill>
                <a:srgbClr val="000000"/>
              </a:solidFill>
              <a:latin typeface="Lato" panose="020F0502020204030203" pitchFamily="34" charset="-18"/>
            </a:endParaRPr>
          </a:p>
          <a:p>
            <a:endParaRPr lang="en-US" sz="2400" dirty="0">
              <a:solidFill>
                <a:srgbClr val="000000"/>
              </a:solidFill>
              <a:latin typeface="Lato" panose="020F0502020204030203" pitchFamily="34" charset="-18"/>
            </a:endParaRPr>
          </a:p>
        </p:txBody>
      </p:sp>
      <p:sp>
        <p:nvSpPr>
          <p:cNvPr id="11" name="pole tekstowe 10"/>
          <p:cNvSpPr txBox="1"/>
          <p:nvPr/>
        </p:nvSpPr>
        <p:spPr>
          <a:xfrm>
            <a:off x="5943600" y="1866900"/>
            <a:ext cx="11811000" cy="6186309"/>
          </a:xfrm>
          <a:prstGeom prst="rect">
            <a:avLst/>
          </a:prstGeom>
          <a:noFill/>
        </p:spPr>
        <p:txBody>
          <a:bodyPr wrap="square" rtlCol="0">
            <a:spAutoFit/>
          </a:bodyPr>
          <a:lstStyle/>
          <a:p>
            <a:pPr marL="514350" indent="-514350" algn="just">
              <a:buFont typeface="+mj-lt"/>
              <a:buAutoNum type="arabicPeriod"/>
            </a:pPr>
            <a:r>
              <a:rPr lang="pl-PL" sz="2200" dirty="0">
                <a:latin typeface="Lato" panose="020F0502020204030203" pitchFamily="34" charset="-18"/>
                <a:ea typeface="Lato Bold Bold" charset="0"/>
                <a:cs typeface="Lato Bold Bold" charset="0"/>
              </a:rPr>
              <a:t>Ustawa z dnia 8 marca 1990 r. o samorządzie gminnym (Dz. U. z 2024 r. poz. 609 z </a:t>
            </a:r>
            <a:r>
              <a:rPr lang="pl-PL" sz="2200" dirty="0" err="1">
                <a:latin typeface="Lato" panose="020F0502020204030203" pitchFamily="34" charset="-18"/>
                <a:ea typeface="Lato Bold Bold" charset="0"/>
                <a:cs typeface="Lato Bold Bold" charset="0"/>
              </a:rPr>
              <a:t>późn</a:t>
            </a:r>
            <a:r>
              <a:rPr lang="pl-PL" sz="2200" dirty="0">
                <a:latin typeface="Lato" panose="020F0502020204030203" pitchFamily="34" charset="-18"/>
                <a:ea typeface="Lato Bold Bold" charset="0"/>
                <a:cs typeface="Lato Bold Bold" charset="0"/>
              </a:rPr>
              <a:t>. zm.),</a:t>
            </a:r>
          </a:p>
          <a:p>
            <a:pPr marL="514350" indent="-514350" algn="just">
              <a:buFont typeface="+mj-lt"/>
              <a:buAutoNum type="arabicPeriod"/>
            </a:pPr>
            <a:r>
              <a:rPr lang="pl-PL" sz="2200" dirty="0">
                <a:latin typeface="Lato" panose="020F0502020204030203" pitchFamily="34" charset="-18"/>
                <a:ea typeface="Lato Bold Bold" charset="0"/>
                <a:cs typeface="Lato Bold Bold" charset="0"/>
              </a:rPr>
              <a:t>Ustawa z dnia 6 grudnia 2006 r. o zasadach prowadzenia polityki rozwoju (Dz. U. z 2024 r. poz. 324),</a:t>
            </a:r>
          </a:p>
          <a:p>
            <a:pPr marL="514350" indent="-514350" algn="just">
              <a:buFont typeface="+mj-lt"/>
              <a:buAutoNum type="arabicPeriod"/>
            </a:pPr>
            <a:r>
              <a:rPr lang="pl-PL" sz="2200" dirty="0">
                <a:latin typeface="Lato" panose="020F0502020204030203" pitchFamily="34" charset="-18"/>
                <a:ea typeface="Lato Bold Bold" charset="0"/>
                <a:cs typeface="Lato Bold Bold" charset="0"/>
              </a:rPr>
              <a:t>Ustawa z dnia 3 października 2008 r. o udostępnianiu informacji o środowisku i jego ochronie, udziale społeczeństwa w ochronie środowiska oraz o ocenach oddziaływania na środowisko (Dz. U. z 2023 r. poz. 1094 z </a:t>
            </a:r>
            <a:r>
              <a:rPr lang="pl-PL" sz="2200" dirty="0" err="1">
                <a:latin typeface="Lato" panose="020F0502020204030203" pitchFamily="34" charset="-18"/>
                <a:ea typeface="Lato Bold Bold" charset="0"/>
                <a:cs typeface="Lato Bold Bold" charset="0"/>
              </a:rPr>
              <a:t>późn</a:t>
            </a:r>
            <a:r>
              <a:rPr lang="pl-PL" sz="2200" dirty="0">
                <a:latin typeface="Lato" panose="020F0502020204030203" pitchFamily="34" charset="-18"/>
                <a:ea typeface="Lato Bold Bold" charset="0"/>
                <a:cs typeface="Lato Bold Bold" charset="0"/>
              </a:rPr>
              <a:t>. zm.).</a:t>
            </a:r>
          </a:p>
          <a:p>
            <a:pPr algn="just"/>
            <a:endParaRPr lang="pl-PL" sz="2200" dirty="0">
              <a:latin typeface="Lato" panose="020F0502020204030203" pitchFamily="34" charset="-18"/>
              <a:ea typeface="Lato Bold Bold" charset="0"/>
              <a:cs typeface="Lato Bold Bold" charset="0"/>
            </a:endParaRPr>
          </a:p>
          <a:p>
            <a:pPr algn="just"/>
            <a:r>
              <a:rPr lang="pl-PL" sz="2200" dirty="0">
                <a:latin typeface="Lato" panose="020F0502020204030203" pitchFamily="34" charset="-18"/>
              </a:rPr>
              <a:t>Uchwała</a:t>
            </a:r>
            <a:r>
              <a:rPr lang="pl-PL" sz="2200" dirty="0">
                <a:solidFill>
                  <a:schemeClr val="tx1"/>
                </a:solidFill>
                <a:latin typeface="Lato" panose="020F0502020204030203" pitchFamily="34" charset="-18"/>
              </a:rPr>
              <a:t> </a:t>
            </a:r>
            <a:r>
              <a:rPr lang="pl-PL" sz="2200" dirty="0">
                <a:solidFill>
                  <a:schemeClr val="tx1"/>
                </a:solidFill>
                <a:latin typeface="Lato" panose="020F0502020204030203" pitchFamily="34" charset="-18"/>
                <a:ea typeface="Calibri" panose="020F0502020204030204" pitchFamily="34" charset="0"/>
                <a:cs typeface="Calibri Light" panose="020F0302020204030204" pitchFamily="34" charset="0"/>
              </a:rPr>
              <a:t>nr 621.LXIV.2023 Rady Miejskiej Jeleniej Góry z dnia 29 marca 2023 r. w sprawie przystąpienia do sporządzenia Strategii Rozwoju Miasta Jelenia Góra na lata 2024-2034 oraz określenia szczegółowego trybu i harmonogramu opracowania projektu strategii, w tym trybu konsultacji oraz uchwały zmieniającej nr 723.LXXVI.2024 z dnia 10 stycznia 2024 r. </a:t>
            </a:r>
          </a:p>
          <a:p>
            <a:pPr algn="just"/>
            <a:endParaRPr lang="pl-PL" sz="2400" dirty="0">
              <a:solidFill>
                <a:srgbClr val="000000"/>
              </a:solidFill>
              <a:latin typeface="Lato" panose="020F0502020204030203" pitchFamily="34" charset="-18"/>
            </a:endParaRPr>
          </a:p>
          <a:p>
            <a:pPr algn="just"/>
            <a:endParaRPr lang="pl-PL" sz="2800" dirty="0">
              <a:solidFill>
                <a:srgbClr val="FF0000"/>
              </a:solidFill>
              <a:latin typeface="Lato Bold Bold" charset="0"/>
              <a:ea typeface="Lato Bold Bold" charset="0"/>
              <a:cs typeface="Lato Bold Bold" charset="0"/>
            </a:endParaRPr>
          </a:p>
          <a:p>
            <a:pPr algn="just"/>
            <a:endParaRPr lang="pl-PL" sz="2800" dirty="0">
              <a:solidFill>
                <a:srgbClr val="FF0000"/>
              </a:solidFill>
              <a:latin typeface="Lato Bold Bold" charset="0"/>
              <a:ea typeface="Lato Bold Bold" charset="0"/>
              <a:cs typeface="Lato Bold Bold" charset="0"/>
            </a:endParaRPr>
          </a:p>
          <a:p>
            <a:pPr algn="just"/>
            <a:endParaRPr lang="pl-PL" sz="2600" dirty="0">
              <a:latin typeface="Lato Bold Bold" charset="0"/>
              <a:ea typeface="Lato Bold Bold" charset="0"/>
              <a:cs typeface="Lato Bold Bold" charset="0"/>
            </a:endParaRPr>
          </a:p>
          <a:p>
            <a:pPr algn="just"/>
            <a:endParaRPr lang="pl-PL" sz="2600" dirty="0">
              <a:latin typeface="Lato Bold Bold" charset="0"/>
              <a:ea typeface="Lato Bold Bold" charset="0"/>
              <a:cs typeface="Lato Bold Bold" charset="0"/>
            </a:endParaRPr>
          </a:p>
        </p:txBody>
      </p:sp>
      <p:sp>
        <p:nvSpPr>
          <p:cNvPr id="5" name="pole tekstowe 4">
            <a:extLst>
              <a:ext uri="{FF2B5EF4-FFF2-40B4-BE49-F238E27FC236}">
                <a16:creationId xmlns:a16="http://schemas.microsoft.com/office/drawing/2014/main" id="{CA9DAF45-94BA-3FD2-A94D-78E6D8FF5C74}"/>
              </a:ext>
            </a:extLst>
          </p:cNvPr>
          <p:cNvSpPr txBox="1"/>
          <p:nvPr/>
        </p:nvSpPr>
        <p:spPr>
          <a:xfrm>
            <a:off x="5782889" y="461428"/>
            <a:ext cx="10058400" cy="1077218"/>
          </a:xfrm>
          <a:prstGeom prst="rect">
            <a:avLst/>
          </a:prstGeom>
          <a:noFill/>
        </p:spPr>
        <p:txBody>
          <a:bodyPr wrap="square" rtlCol="0">
            <a:spAutoFit/>
          </a:bodyPr>
          <a:lstStyle/>
          <a:p>
            <a:pPr algn="ctr"/>
            <a:r>
              <a:rPr lang="pl-PL" sz="3200" dirty="0">
                <a:latin typeface="Lato Bold Bold" charset="0"/>
                <a:ea typeface="Lato Bold Bold" charset="0"/>
                <a:cs typeface="Lato Bold Bold" charset="0"/>
              </a:rPr>
              <a:t>Podstawy prawne opracowania Strategii Rozwoju Miasta Jelenia Góra na lata 2024-2034:</a:t>
            </a:r>
          </a:p>
        </p:txBody>
      </p:sp>
    </p:spTree>
    <p:extLst>
      <p:ext uri="{BB962C8B-B14F-4D97-AF65-F5344CB8AC3E}">
        <p14:creationId xmlns:p14="http://schemas.microsoft.com/office/powerpoint/2010/main" val="3918768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35740" y="9258300"/>
            <a:ext cx="17616521" cy="819373"/>
          </a:xfrm>
          <a:custGeom>
            <a:avLst/>
            <a:gdLst/>
            <a:ahLst/>
            <a:cxnLst/>
            <a:rect l="l" t="t" r="r" b="b"/>
            <a:pathLst>
              <a:path w="17616521" h="819373">
                <a:moveTo>
                  <a:pt x="0" y="0"/>
                </a:moveTo>
                <a:lnTo>
                  <a:pt x="17616520" y="0"/>
                </a:lnTo>
                <a:lnTo>
                  <a:pt x="17616520" y="819373"/>
                </a:lnTo>
                <a:lnTo>
                  <a:pt x="0" y="819373"/>
                </a:lnTo>
                <a:lnTo>
                  <a:pt x="0" y="0"/>
                </a:lnTo>
                <a:close/>
              </a:path>
            </a:pathLst>
          </a:custGeom>
          <a:blipFill>
            <a:blip r:embed="rId2" cstate="print"/>
            <a:stretch>
              <a:fillRect/>
            </a:stretch>
          </a:blipFill>
        </p:spPr>
      </p:sp>
      <p:sp>
        <p:nvSpPr>
          <p:cNvPr id="3" name="TextBox 3"/>
          <p:cNvSpPr txBox="1"/>
          <p:nvPr/>
        </p:nvSpPr>
        <p:spPr>
          <a:xfrm>
            <a:off x="1339502" y="5533964"/>
            <a:ext cx="15608996" cy="647870"/>
          </a:xfrm>
          <a:prstGeom prst="rect">
            <a:avLst/>
          </a:prstGeom>
        </p:spPr>
        <p:txBody>
          <a:bodyPr lIns="0" tIns="0" rIns="0" bIns="0" rtlCol="0" anchor="t">
            <a:spAutoFit/>
          </a:bodyPr>
          <a:lstStyle/>
          <a:p>
            <a:pPr algn="ctr">
              <a:lnSpc>
                <a:spcPts val="5600"/>
              </a:lnSpc>
            </a:pPr>
            <a:endParaRPr lang="en-US" sz="4000" dirty="0">
              <a:solidFill>
                <a:srgbClr val="FF0000"/>
              </a:solidFill>
              <a:latin typeface="Lato Bold Bold"/>
            </a:endParaRPr>
          </a:p>
        </p:txBody>
      </p:sp>
      <p:sp>
        <p:nvSpPr>
          <p:cNvPr id="5" name="TextBox 5"/>
          <p:cNvSpPr txBox="1"/>
          <p:nvPr/>
        </p:nvSpPr>
        <p:spPr>
          <a:xfrm>
            <a:off x="0" y="1943100"/>
            <a:ext cx="18288000" cy="1975477"/>
          </a:xfrm>
          <a:prstGeom prst="rect">
            <a:avLst/>
          </a:prstGeom>
        </p:spPr>
        <p:txBody>
          <a:bodyPr wrap="square" lIns="0" tIns="0" rIns="0" bIns="0" rtlCol="0" anchor="t">
            <a:spAutoFit/>
          </a:bodyPr>
          <a:lstStyle/>
          <a:p>
            <a:pPr algn="ctr">
              <a:lnSpc>
                <a:spcPts val="8081"/>
              </a:lnSpc>
            </a:pPr>
            <a:br>
              <a:rPr lang="pl-PL" sz="5772" dirty="0">
                <a:solidFill>
                  <a:srgbClr val="000000"/>
                </a:solidFill>
                <a:latin typeface="Lato Bold Bold"/>
              </a:rPr>
            </a:br>
            <a:endParaRPr lang="en-US" sz="5772" dirty="0">
              <a:solidFill>
                <a:srgbClr val="000000"/>
              </a:solidFill>
              <a:latin typeface="Lato Bold Bold"/>
            </a:endParaRPr>
          </a:p>
        </p:txBody>
      </p:sp>
      <p:sp>
        <p:nvSpPr>
          <p:cNvPr id="9" name="Freeform 4"/>
          <p:cNvSpPr/>
          <p:nvPr/>
        </p:nvSpPr>
        <p:spPr>
          <a:xfrm>
            <a:off x="15392400" y="266700"/>
            <a:ext cx="2607422" cy="1466675"/>
          </a:xfrm>
          <a:custGeom>
            <a:avLst/>
            <a:gdLst/>
            <a:ahLst/>
            <a:cxnLst/>
            <a:rect l="l" t="t" r="r" b="b"/>
            <a:pathLst>
              <a:path w="2607422" h="1466675">
                <a:moveTo>
                  <a:pt x="0" y="0"/>
                </a:moveTo>
                <a:lnTo>
                  <a:pt x="2607422" y="0"/>
                </a:lnTo>
                <a:lnTo>
                  <a:pt x="2607422" y="1466675"/>
                </a:lnTo>
                <a:lnTo>
                  <a:pt x="0" y="1466675"/>
                </a:lnTo>
                <a:lnTo>
                  <a:pt x="0" y="0"/>
                </a:lnTo>
                <a:close/>
              </a:path>
            </a:pathLst>
          </a:custGeom>
          <a:blipFill>
            <a:blip r:embed="rId3" cstate="print"/>
            <a:stretch>
              <a:fillRect/>
            </a:stretch>
          </a:blipFill>
        </p:spPr>
        <p:txBody>
          <a:bodyPr/>
          <a:lstStyle/>
          <a:p>
            <a:endParaRPr lang="pl-PL" dirty="0"/>
          </a:p>
        </p:txBody>
      </p:sp>
      <p:sp>
        <p:nvSpPr>
          <p:cNvPr id="4" name="pole tekstowe 3">
            <a:extLst>
              <a:ext uri="{FF2B5EF4-FFF2-40B4-BE49-F238E27FC236}">
                <a16:creationId xmlns:a16="http://schemas.microsoft.com/office/drawing/2014/main" id="{62A53795-794A-9C66-5499-ACC5E77E65A8}"/>
              </a:ext>
            </a:extLst>
          </p:cNvPr>
          <p:cNvSpPr txBox="1"/>
          <p:nvPr/>
        </p:nvSpPr>
        <p:spPr>
          <a:xfrm>
            <a:off x="1339502" y="868741"/>
            <a:ext cx="13030200" cy="646331"/>
          </a:xfrm>
          <a:prstGeom prst="rect">
            <a:avLst/>
          </a:prstGeom>
          <a:noFill/>
        </p:spPr>
        <p:txBody>
          <a:bodyPr wrap="square" rtlCol="0">
            <a:spAutoFit/>
          </a:bodyPr>
          <a:lstStyle/>
          <a:p>
            <a:pPr algn="ctr"/>
            <a:r>
              <a:rPr lang="pl-PL" sz="3600" dirty="0">
                <a:latin typeface="Lato Bold Bold" panose="020B0604020202020204" charset="0"/>
                <a:ea typeface="Lato Bold Bold" panose="020B0604020202020204" charset="0"/>
                <a:cs typeface="Lato Bold Bold" panose="020B0604020202020204" charset="0"/>
              </a:rPr>
              <a:t>Wizja Jeleniej Góry w 2034 r.</a:t>
            </a:r>
          </a:p>
        </p:txBody>
      </p:sp>
      <p:sp>
        <p:nvSpPr>
          <p:cNvPr id="7" name="pole tekstowe 6">
            <a:extLst>
              <a:ext uri="{FF2B5EF4-FFF2-40B4-BE49-F238E27FC236}">
                <a16:creationId xmlns:a16="http://schemas.microsoft.com/office/drawing/2014/main" id="{C50D2EAF-6623-EAAD-858E-78A53ADB3AAB}"/>
              </a:ext>
            </a:extLst>
          </p:cNvPr>
          <p:cNvSpPr txBox="1"/>
          <p:nvPr/>
        </p:nvSpPr>
        <p:spPr>
          <a:xfrm>
            <a:off x="533400" y="1733375"/>
            <a:ext cx="16840200" cy="11049179"/>
          </a:xfrm>
          <a:prstGeom prst="rect">
            <a:avLst/>
          </a:prstGeom>
          <a:noFill/>
        </p:spPr>
        <p:txBody>
          <a:bodyPr wrap="square" rtlCol="0">
            <a:spAutoFit/>
          </a:bodyPr>
          <a:lstStyle/>
          <a:p>
            <a:pPr algn="just"/>
            <a:r>
              <a:rPr lang="pl-PL" sz="2200" dirty="0">
                <a:effectLst/>
                <a:latin typeface="Lato" panose="020F0502020204030203" pitchFamily="34" charset="-18"/>
                <a:ea typeface="Calibri" panose="020F0502020204030204" pitchFamily="34" charset="0"/>
                <a:cs typeface="Calibri Light" panose="020F0302020204030204" pitchFamily="34" charset="0"/>
              </a:rPr>
              <a:t>Jelenia Góra jest miastem o wysokim prestiżu, powszechnie znanym w Polsce oraz rozpoznawalnym w Europie i na świecie, cieszącym się uznaniem jako innowacyjny ośrodek kształcenia zawodowego i akademickiego, ośrodek gospodarczy oraz atrakcyjne miejsce pracy, zamieszkania i wypoczynku z docenianą bazą sportowo-rekreacyjną, turystyczno-uzdrowiskową oraz kulturową</a:t>
            </a:r>
            <a:r>
              <a:rPr lang="pl-PL" sz="2200" dirty="0">
                <a:latin typeface="Lato" panose="020F0502020204030203" pitchFamily="34" charset="-18"/>
                <a:ea typeface="Calibri" panose="020F0502020204030204" pitchFamily="34" charset="0"/>
                <a:cs typeface="Calibri Light" panose="020F0302020204030204" pitchFamily="34" charset="0"/>
              </a:rPr>
              <a:t>.</a:t>
            </a:r>
          </a:p>
          <a:p>
            <a:pPr algn="just"/>
            <a:endParaRPr lang="pl-PL" sz="2200" dirty="0">
              <a:effectLst/>
              <a:latin typeface="Lato" panose="020F0502020204030203" pitchFamily="34" charset="-18"/>
              <a:ea typeface="Lato Bold Bold" panose="020B0604020202020204" charset="0"/>
              <a:cs typeface="Calibri Light" panose="020F0302020204030204" pitchFamily="34" charset="0"/>
            </a:endParaRPr>
          </a:p>
          <a:p>
            <a:pPr algn="just"/>
            <a:r>
              <a:rPr lang="pl-PL" sz="2200" dirty="0">
                <a:effectLst/>
                <a:latin typeface="Lato" panose="020F0502020204030203" pitchFamily="34" charset="-18"/>
                <a:ea typeface="Lato Bold Bold" panose="020B0604020202020204" charset="0"/>
                <a:cs typeface="Lato Bold Bold" panose="020B0604020202020204" charset="0"/>
              </a:rPr>
              <a:t>Dzięki efektywnej administracji samorządowej, wzmocnieniu sieci powiązań i współpracy władz miasta, biznesu, środowiska edukacyjnego, organizacji i liderów społecznych oraz instytucjonalnych znacząco poprawiły się warunki i jakość życia w mieście. Wzrosła konkurencyjność oferty edukacyjnej, w tym zawodowej i akademickiej, a rozwój gospodarczy uzyskał wysoką dynamikę. Osiągnięcie wysokiego poziomu rozwoju miasta zaowocowało zwiększeniem liczby mieszkańców oraz wzrostem zainteresowania ze strony inwestorów, gości i turystów.</a:t>
            </a:r>
          </a:p>
          <a:p>
            <a:pPr algn="just"/>
            <a:endParaRPr lang="pl-PL" sz="2200" dirty="0">
              <a:latin typeface="Lato" panose="020F0502020204030203" pitchFamily="34" charset="-18"/>
              <a:ea typeface="Lato Bold Bold" panose="020B0604020202020204" charset="0"/>
              <a:cs typeface="Lato Bold Bold" panose="020B0604020202020204" charset="0"/>
            </a:endParaRPr>
          </a:p>
          <a:p>
            <a:pPr algn="just"/>
            <a:r>
              <a:rPr lang="pl-PL" sz="2200" dirty="0">
                <a:effectLst/>
                <a:latin typeface="Lato" panose="020F0502020204030203" pitchFamily="34" charset="-18"/>
                <a:ea typeface="Calibri" panose="020F0502020204030204" pitchFamily="34" charset="0"/>
                <a:cs typeface="Calibri" panose="020F0502020204030204" pitchFamily="34" charset="0"/>
              </a:rPr>
              <a:t>Wysoki prestiż i osiągnięcia Jeleniej Góry ułatwiły przez kolejne lata prowadzenie wspólnej polityki rozwoju w układzie terytorialnym miasta oraz sąsiednich samorządów w zakresie mobilności, ochrony środowiska i krajobrazu, rynku pracy oraz</a:t>
            </a:r>
            <a:r>
              <a:rPr lang="pl-PL" sz="2200" dirty="0">
                <a:effectLst/>
                <a:latin typeface="Lato" panose="020F0502020204030203" pitchFamily="34" charset="-18"/>
                <a:ea typeface="Calibri" panose="020F0502020204030204" pitchFamily="34" charset="0"/>
                <a:cs typeface="Times New Roman" panose="02020603050405020304" pitchFamily="18" charset="0"/>
              </a:rPr>
              <a:t> </a:t>
            </a:r>
            <a:r>
              <a:rPr lang="pl-PL" sz="2200" dirty="0">
                <a:effectLst/>
                <a:latin typeface="Lato" panose="020F0502020204030203" pitchFamily="34" charset="-18"/>
                <a:ea typeface="Calibri" panose="020F0502020204030204" pitchFamily="34" charset="0"/>
                <a:cs typeface="Calibri" panose="020F0502020204030204" pitchFamily="34" charset="0"/>
              </a:rPr>
              <a:t>zrównoważonej turystyki. Dzięki temu udało się zachować i utrzymać w dobrej jakości środowisko oraz spójność ekologiczną i bioróżnorodność w przestrzeni Jeleniej Góry.</a:t>
            </a:r>
          </a:p>
          <a:p>
            <a:pPr algn="just"/>
            <a:endParaRPr lang="pl-PL" sz="2200" dirty="0">
              <a:latin typeface="Lato" panose="020F0502020204030203" pitchFamily="34" charset="-18"/>
              <a:ea typeface="Calibri" panose="020F0502020204030204" pitchFamily="34" charset="0"/>
              <a:cs typeface="Calibri" panose="020F0502020204030204" pitchFamily="34" charset="0"/>
            </a:endParaRPr>
          </a:p>
          <a:p>
            <a:pPr algn="just"/>
            <a:r>
              <a:rPr lang="pl-PL" sz="2200" dirty="0">
                <a:effectLst/>
                <a:latin typeface="Lato" panose="020F0502020204030203" pitchFamily="34" charset="-18"/>
                <a:ea typeface="Calibri" panose="020F0502020204030204" pitchFamily="34" charset="0"/>
                <a:cs typeface="Calibri" panose="020F0502020204030204" pitchFamily="34" charset="0"/>
              </a:rPr>
              <a:t>Jelenia Góra stała się miastem otwartym społecznie i gospodarczo o wysokim stopniu integracji i solidarności społecznej, międzypokoleniowej, międzykulturowej, rozwiniętej świadomości ekologicznej oraz z wyeksponowanym dziedzictwem kulturowym. Prężny rozwój miasta, uwydatnienie jego atutów i piękna przy jednoczesnej poprawie dostępności komunikacyjnej, zarówno wewnętrznej jak i zewnętrznej, pozwolił na zbudowanie marki miasta, jako miejsca </a:t>
            </a:r>
            <a:r>
              <a:rPr lang="pl-PL" sz="2200" dirty="0" err="1">
                <a:effectLst/>
                <a:latin typeface="Lato" panose="020F0502020204030203" pitchFamily="34" charset="-18"/>
                <a:ea typeface="Calibri" panose="020F0502020204030204" pitchFamily="34" charset="0"/>
                <a:cs typeface="Calibri" panose="020F0502020204030204" pitchFamily="34" charset="0"/>
              </a:rPr>
              <a:t>perspektywistycznego</a:t>
            </a:r>
            <a:r>
              <a:rPr lang="pl-PL" sz="2200" dirty="0">
                <a:effectLst/>
                <a:latin typeface="Lato" panose="020F0502020204030203" pitchFamily="34" charset="-18"/>
                <a:ea typeface="Calibri" panose="020F0502020204030204" pitchFamily="34" charset="0"/>
                <a:cs typeface="Calibri" panose="020F0502020204030204" pitchFamily="34" charset="0"/>
              </a:rPr>
              <a:t> - przyjaznego do życia, prowadzenia biznesu oraz atrakcyjnego turystycznie. </a:t>
            </a:r>
          </a:p>
          <a:p>
            <a:pPr algn="just"/>
            <a:endParaRPr lang="pl-PL" sz="2200" dirty="0">
              <a:effectLst/>
              <a:latin typeface="Lato" panose="020F0502020204030203" pitchFamily="34" charset="-18"/>
              <a:ea typeface="Calibri" panose="020F0502020204030204" pitchFamily="34" charset="0"/>
              <a:cs typeface="Calibri" panose="020F0502020204030204" pitchFamily="34" charset="0"/>
            </a:endParaRPr>
          </a:p>
          <a:p>
            <a:pPr algn="just"/>
            <a:endParaRPr lang="pl-PL" sz="2200" dirty="0">
              <a:latin typeface="Lato" panose="020F0502020204030203" pitchFamily="34" charset="-18"/>
              <a:ea typeface="Calibri" panose="020F0502020204030204" pitchFamily="34" charset="0"/>
              <a:cs typeface="Calibri" panose="020F0502020204030204" pitchFamily="34" charset="0"/>
            </a:endParaRPr>
          </a:p>
          <a:p>
            <a:pPr algn="just"/>
            <a:r>
              <a:rPr lang="pl-PL" sz="2200" dirty="0">
                <a:effectLst/>
                <a:latin typeface="Lato" panose="020F0502020204030203" pitchFamily="34" charset="-18"/>
                <a:ea typeface="Calibri" panose="020F0502020204030204" pitchFamily="34" charset="0"/>
                <a:cs typeface="Calibri" panose="020F0502020204030204" pitchFamily="34" charset="0"/>
              </a:rPr>
              <a:t> </a:t>
            </a:r>
          </a:p>
          <a:p>
            <a:endParaRPr lang="pl-PL" sz="2700" dirty="0">
              <a:effectLst/>
              <a:latin typeface="Lato" panose="020F0502020204030203" pitchFamily="34" charset="-18"/>
              <a:ea typeface="Lato Bold Bold" panose="020B0604020202020204" charset="0"/>
              <a:cs typeface="Lato Bold Bold" panose="020B0604020202020204" charset="0"/>
            </a:endParaRPr>
          </a:p>
          <a:p>
            <a:endParaRPr lang="pl-PL" sz="2700" dirty="0">
              <a:latin typeface="Lato" panose="020F0502020204030203" pitchFamily="34" charset="-18"/>
              <a:ea typeface="Lato Bold Bold" panose="020B0604020202020204" charset="0"/>
              <a:cs typeface="Lato Bold Bold" panose="020B0604020202020204" charset="0"/>
            </a:endParaRPr>
          </a:p>
          <a:p>
            <a:endParaRPr lang="pl-PL" sz="2700" dirty="0">
              <a:effectLst/>
              <a:latin typeface="Lato" panose="020F0502020204030203" pitchFamily="34" charset="-18"/>
              <a:ea typeface="Lato Bold Bold" panose="020B0604020202020204" charset="0"/>
              <a:cs typeface="Lato Bold Bold" panose="020B0604020202020204" charset="0"/>
            </a:endParaRPr>
          </a:p>
          <a:p>
            <a:endParaRPr lang="pl-PL" sz="2700" dirty="0">
              <a:latin typeface="Lato" panose="020F0502020204030203" pitchFamily="34" charset="-18"/>
              <a:ea typeface="Lato Bold Bold" panose="020B0604020202020204" charset="0"/>
              <a:cs typeface="Lato Bold Bold" panose="020B0604020202020204" charset="0"/>
            </a:endParaRPr>
          </a:p>
          <a:p>
            <a:endParaRPr lang="pl-PL" sz="2600" dirty="0">
              <a:effectLst/>
              <a:latin typeface="Lato" panose="020F0502020204030203" pitchFamily="34" charset="-18"/>
              <a:ea typeface="Lato Bold Bold" panose="020B0604020202020204" charset="0"/>
              <a:cs typeface="Lato Bold Bold" panose="020B0604020202020204" charset="0"/>
            </a:endParaRPr>
          </a:p>
          <a:p>
            <a:endParaRPr lang="pl-PL" sz="2600" b="1" i="1" dirty="0">
              <a:effectLst/>
              <a:latin typeface="Lato" panose="020F0502020204030203" pitchFamily="34" charset="-18"/>
              <a:ea typeface="Calibri" panose="020F0502020204030204" pitchFamily="34" charset="0"/>
              <a:cs typeface="Calibri Light" panose="020F0302020204030204" pitchFamily="34" charset="0"/>
            </a:endParaRPr>
          </a:p>
          <a:p>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2">
            <a:extLst>
              <a:ext uri="{FF2B5EF4-FFF2-40B4-BE49-F238E27FC236}">
                <a16:creationId xmlns:a16="http://schemas.microsoft.com/office/drawing/2014/main" id="{B10DBD36-AE19-36F6-21C4-C4793F04D441}"/>
              </a:ext>
            </a:extLst>
          </p:cNvPr>
          <p:cNvGrpSpPr/>
          <p:nvPr/>
        </p:nvGrpSpPr>
        <p:grpSpPr>
          <a:xfrm>
            <a:off x="0" y="0"/>
            <a:ext cx="5638800" cy="10287000"/>
            <a:chOff x="0" y="0"/>
            <a:chExt cx="7317294" cy="13716000"/>
          </a:xfrm>
        </p:grpSpPr>
        <p:pic>
          <p:nvPicPr>
            <p:cNvPr id="10" name="Picture 3">
              <a:extLst>
                <a:ext uri="{FF2B5EF4-FFF2-40B4-BE49-F238E27FC236}">
                  <a16:creationId xmlns:a16="http://schemas.microsoft.com/office/drawing/2014/main" id="{EF6310A1-2750-4491-0CA1-B8412ACA5EA7}"/>
                </a:ext>
              </a:extLst>
            </p:cNvPr>
            <p:cNvPicPr>
              <a:picLocks noChangeAspect="1"/>
            </p:cNvPicPr>
            <p:nvPr/>
          </p:nvPicPr>
          <p:blipFill>
            <a:blip r:embed="rId2" cstate="print"/>
            <a:srcRect l="1966" r="1966"/>
            <a:stretch>
              <a:fillRect/>
            </a:stretch>
          </p:blipFill>
          <p:spPr>
            <a:xfrm>
              <a:off x="0" y="0"/>
              <a:ext cx="7317294" cy="13716000"/>
            </a:xfrm>
            <a:prstGeom prst="rect">
              <a:avLst/>
            </a:prstGeom>
          </p:spPr>
        </p:pic>
      </p:grpSp>
      <p:sp>
        <p:nvSpPr>
          <p:cNvPr id="11" name="pole tekstowe 10">
            <a:extLst>
              <a:ext uri="{FF2B5EF4-FFF2-40B4-BE49-F238E27FC236}">
                <a16:creationId xmlns:a16="http://schemas.microsoft.com/office/drawing/2014/main" id="{C3089981-0AD3-06A7-96EA-32B4C8EE21C3}"/>
              </a:ext>
            </a:extLst>
          </p:cNvPr>
          <p:cNvSpPr txBox="1"/>
          <p:nvPr/>
        </p:nvSpPr>
        <p:spPr>
          <a:xfrm>
            <a:off x="6477000" y="876300"/>
            <a:ext cx="8001000" cy="646331"/>
          </a:xfrm>
          <a:prstGeom prst="rect">
            <a:avLst/>
          </a:prstGeom>
          <a:noFill/>
        </p:spPr>
        <p:txBody>
          <a:bodyPr wrap="square" rtlCol="0">
            <a:spAutoFit/>
          </a:bodyPr>
          <a:lstStyle/>
          <a:p>
            <a:pPr algn="ctr"/>
            <a:r>
              <a:rPr lang="pl-PL" sz="3600" dirty="0">
                <a:latin typeface="Lato Bold Bold" panose="020B0604020202020204" charset="0"/>
                <a:ea typeface="Lato Bold Bold" panose="020B0604020202020204" charset="0"/>
                <a:cs typeface="Lato Bold Bold" panose="020B0604020202020204" charset="0"/>
              </a:rPr>
              <a:t>Misja Jeleniej Góry</a:t>
            </a:r>
          </a:p>
        </p:txBody>
      </p:sp>
      <p:sp>
        <p:nvSpPr>
          <p:cNvPr id="12" name="Freeform 4">
            <a:extLst>
              <a:ext uri="{FF2B5EF4-FFF2-40B4-BE49-F238E27FC236}">
                <a16:creationId xmlns:a16="http://schemas.microsoft.com/office/drawing/2014/main" id="{64FB835C-554F-AE3C-027A-8DBE2514E0FD}"/>
              </a:ext>
            </a:extLst>
          </p:cNvPr>
          <p:cNvSpPr/>
          <p:nvPr/>
        </p:nvSpPr>
        <p:spPr>
          <a:xfrm>
            <a:off x="15680578" y="266700"/>
            <a:ext cx="2607422" cy="1466675"/>
          </a:xfrm>
          <a:custGeom>
            <a:avLst/>
            <a:gdLst/>
            <a:ahLst/>
            <a:cxnLst/>
            <a:rect l="l" t="t" r="r" b="b"/>
            <a:pathLst>
              <a:path w="2607422" h="1466675">
                <a:moveTo>
                  <a:pt x="0" y="0"/>
                </a:moveTo>
                <a:lnTo>
                  <a:pt x="2607422" y="0"/>
                </a:lnTo>
                <a:lnTo>
                  <a:pt x="2607422" y="1466675"/>
                </a:lnTo>
                <a:lnTo>
                  <a:pt x="0" y="1466675"/>
                </a:lnTo>
                <a:lnTo>
                  <a:pt x="0" y="0"/>
                </a:lnTo>
                <a:close/>
              </a:path>
            </a:pathLst>
          </a:custGeom>
          <a:blipFill>
            <a:blip r:embed="rId3" cstate="print"/>
            <a:stretch>
              <a:fillRect/>
            </a:stretch>
          </a:blipFill>
        </p:spPr>
      </p:sp>
      <p:sp>
        <p:nvSpPr>
          <p:cNvPr id="13" name="pole tekstowe 12">
            <a:extLst>
              <a:ext uri="{FF2B5EF4-FFF2-40B4-BE49-F238E27FC236}">
                <a16:creationId xmlns:a16="http://schemas.microsoft.com/office/drawing/2014/main" id="{3EF2584A-3B58-5078-F0B0-E6FA1995FD12}"/>
              </a:ext>
            </a:extLst>
          </p:cNvPr>
          <p:cNvSpPr txBox="1"/>
          <p:nvPr/>
        </p:nvSpPr>
        <p:spPr>
          <a:xfrm>
            <a:off x="6248400" y="3543300"/>
            <a:ext cx="11430000" cy="1107996"/>
          </a:xfrm>
          <a:prstGeom prst="rect">
            <a:avLst/>
          </a:prstGeom>
          <a:noFill/>
        </p:spPr>
        <p:txBody>
          <a:bodyPr wrap="square" rtlCol="0">
            <a:spAutoFit/>
          </a:bodyPr>
          <a:lstStyle/>
          <a:p>
            <a:pPr algn="just"/>
            <a:r>
              <a:rPr lang="pl-PL" sz="2200" dirty="0">
                <a:effectLst/>
                <a:latin typeface="Lato" panose="020F0502020204030203" pitchFamily="34" charset="-18"/>
                <a:ea typeface="Calibri" panose="020F0502020204030204" pitchFamily="34" charset="0"/>
                <a:cs typeface="Calibri Light" panose="020F0302020204030204" pitchFamily="34" charset="0"/>
              </a:rPr>
              <a:t>Osiągnięcie jak najwyższego poziomu rozwoju i funkcjonowania miasta w sferze społecznej, gospodarczej i przestrzennej oraz zadowolenia jego mieszkańców i gości, przy jednoczesnym respektowaniu polityk horyzontalnych oraz zasad zrównoważonego rozwoju.</a:t>
            </a:r>
            <a:endParaRPr lang="pl-PL" sz="2200" dirty="0">
              <a:effectLst/>
              <a:latin typeface="Lato Bold Bold" panose="020B0604020202020204" charset="0"/>
              <a:ea typeface="Lato Bold Bold" panose="020B0604020202020204" charset="0"/>
              <a:cs typeface="Lato Bold Bold" panose="020B0604020202020204" charset="0"/>
            </a:endParaRPr>
          </a:p>
        </p:txBody>
      </p:sp>
    </p:spTree>
    <p:extLst>
      <p:ext uri="{BB962C8B-B14F-4D97-AF65-F5344CB8AC3E}">
        <p14:creationId xmlns:p14="http://schemas.microsoft.com/office/powerpoint/2010/main" val="4063287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35740" y="9258300"/>
            <a:ext cx="17616521" cy="819373"/>
          </a:xfrm>
          <a:custGeom>
            <a:avLst/>
            <a:gdLst/>
            <a:ahLst/>
            <a:cxnLst/>
            <a:rect l="l" t="t" r="r" b="b"/>
            <a:pathLst>
              <a:path w="17616521" h="819373">
                <a:moveTo>
                  <a:pt x="0" y="0"/>
                </a:moveTo>
                <a:lnTo>
                  <a:pt x="17616520" y="0"/>
                </a:lnTo>
                <a:lnTo>
                  <a:pt x="17616520" y="819373"/>
                </a:lnTo>
                <a:lnTo>
                  <a:pt x="0" y="819373"/>
                </a:lnTo>
                <a:lnTo>
                  <a:pt x="0" y="0"/>
                </a:lnTo>
                <a:close/>
              </a:path>
            </a:pathLst>
          </a:custGeom>
          <a:blipFill>
            <a:blip r:embed="rId3" cstate="print"/>
            <a:stretch>
              <a:fillRect/>
            </a:stretch>
          </a:blipFill>
        </p:spPr>
        <p:txBody>
          <a:bodyPr/>
          <a:lstStyle/>
          <a:p>
            <a:endParaRPr lang="pl-PL" dirty="0"/>
          </a:p>
        </p:txBody>
      </p:sp>
      <p:sp>
        <p:nvSpPr>
          <p:cNvPr id="9" name="Freeform 4"/>
          <p:cNvSpPr/>
          <p:nvPr/>
        </p:nvSpPr>
        <p:spPr>
          <a:xfrm>
            <a:off x="15468600" y="419100"/>
            <a:ext cx="2607422" cy="1466675"/>
          </a:xfrm>
          <a:custGeom>
            <a:avLst/>
            <a:gdLst/>
            <a:ahLst/>
            <a:cxnLst/>
            <a:rect l="l" t="t" r="r" b="b"/>
            <a:pathLst>
              <a:path w="2607422" h="1466675">
                <a:moveTo>
                  <a:pt x="0" y="0"/>
                </a:moveTo>
                <a:lnTo>
                  <a:pt x="2607422" y="0"/>
                </a:lnTo>
                <a:lnTo>
                  <a:pt x="2607422" y="1466675"/>
                </a:lnTo>
                <a:lnTo>
                  <a:pt x="0" y="1466675"/>
                </a:lnTo>
                <a:lnTo>
                  <a:pt x="0" y="0"/>
                </a:lnTo>
                <a:close/>
              </a:path>
            </a:pathLst>
          </a:custGeom>
          <a:blipFill>
            <a:blip r:embed="rId4" cstate="print"/>
            <a:stretch>
              <a:fillRect/>
            </a:stretch>
          </a:blipFill>
        </p:spPr>
      </p:sp>
      <p:sp>
        <p:nvSpPr>
          <p:cNvPr id="15" name="Tytuł 14">
            <a:extLst>
              <a:ext uri="{FF2B5EF4-FFF2-40B4-BE49-F238E27FC236}">
                <a16:creationId xmlns:a16="http://schemas.microsoft.com/office/drawing/2014/main" id="{F4F7366A-CC43-265C-D00E-7B4E1DE6F209}"/>
              </a:ext>
            </a:extLst>
          </p:cNvPr>
          <p:cNvSpPr>
            <a:spLocks noGrp="1"/>
          </p:cNvSpPr>
          <p:nvPr>
            <p:ph type="ctrTitle"/>
          </p:nvPr>
        </p:nvSpPr>
        <p:spPr>
          <a:xfrm>
            <a:off x="1371600" y="579897"/>
            <a:ext cx="13906500" cy="1205000"/>
          </a:xfrm>
        </p:spPr>
        <p:txBody>
          <a:bodyPr>
            <a:normAutofit/>
          </a:bodyPr>
          <a:lstStyle/>
          <a:p>
            <a:r>
              <a:rPr lang="pl-PL" sz="3600" dirty="0">
                <a:latin typeface="Lato Bold" panose="020F0802020204030203" pitchFamily="34" charset="-18"/>
              </a:rPr>
              <a:t>Cele strategiczne w sferze społecznej, gospodarczej i przestrzennej</a:t>
            </a:r>
          </a:p>
        </p:txBody>
      </p:sp>
      <p:sp>
        <p:nvSpPr>
          <p:cNvPr id="16" name="Podtytuł 15">
            <a:extLst>
              <a:ext uri="{FF2B5EF4-FFF2-40B4-BE49-F238E27FC236}">
                <a16:creationId xmlns:a16="http://schemas.microsoft.com/office/drawing/2014/main" id="{8BA2070A-B771-D1F2-A9EF-57FFAFFCDF7A}"/>
              </a:ext>
            </a:extLst>
          </p:cNvPr>
          <p:cNvSpPr>
            <a:spLocks noGrp="1"/>
          </p:cNvSpPr>
          <p:nvPr>
            <p:ph type="subTitle" idx="1"/>
          </p:nvPr>
        </p:nvSpPr>
        <p:spPr>
          <a:xfrm>
            <a:off x="1371600" y="3390900"/>
            <a:ext cx="15621000" cy="6019800"/>
          </a:xfrm>
        </p:spPr>
        <p:txBody>
          <a:bodyPr/>
          <a:lstStyle/>
          <a:p>
            <a:endParaRPr lang="pl-PL" dirty="0"/>
          </a:p>
        </p:txBody>
      </p:sp>
      <p:graphicFrame>
        <p:nvGraphicFramePr>
          <p:cNvPr id="17" name="Diagram 16">
            <a:extLst>
              <a:ext uri="{FF2B5EF4-FFF2-40B4-BE49-F238E27FC236}">
                <a16:creationId xmlns:a16="http://schemas.microsoft.com/office/drawing/2014/main" id="{11AB83C1-4E3F-4777-094A-8125CDD67361}"/>
              </a:ext>
            </a:extLst>
          </p:cNvPr>
          <p:cNvGraphicFramePr/>
          <p:nvPr>
            <p:extLst>
              <p:ext uri="{D42A27DB-BD31-4B8C-83A1-F6EECF244321}">
                <p14:modId xmlns:p14="http://schemas.microsoft.com/office/powerpoint/2010/main" val="732889703"/>
              </p:ext>
            </p:extLst>
          </p:nvPr>
        </p:nvGraphicFramePr>
        <p:xfrm>
          <a:off x="2957106" y="1908634"/>
          <a:ext cx="11887200" cy="710219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8" name="pole tekstowe 17">
            <a:extLst>
              <a:ext uri="{FF2B5EF4-FFF2-40B4-BE49-F238E27FC236}">
                <a16:creationId xmlns:a16="http://schemas.microsoft.com/office/drawing/2014/main" id="{98EA91A9-0E6F-ED9B-1742-E94E9035D788}"/>
              </a:ext>
            </a:extLst>
          </p:cNvPr>
          <p:cNvSpPr txBox="1"/>
          <p:nvPr/>
        </p:nvSpPr>
        <p:spPr>
          <a:xfrm>
            <a:off x="3200400" y="3006179"/>
            <a:ext cx="2362200" cy="830997"/>
          </a:xfrm>
          <a:prstGeom prst="rect">
            <a:avLst/>
          </a:prstGeom>
          <a:noFill/>
        </p:spPr>
        <p:txBody>
          <a:bodyPr wrap="square" rtlCol="0">
            <a:spAutoFit/>
          </a:bodyPr>
          <a:lstStyle/>
          <a:p>
            <a:pPr algn="ctr"/>
            <a:r>
              <a:rPr lang="pl-PL" sz="2400" b="1" dirty="0">
                <a:latin typeface="Lato Bold" panose="020F0802020204030203" pitchFamily="34" charset="-18"/>
              </a:rPr>
              <a:t>SFERA SPOŁECZNA</a:t>
            </a:r>
          </a:p>
        </p:txBody>
      </p:sp>
      <p:sp>
        <p:nvSpPr>
          <p:cNvPr id="19" name="pole tekstowe 18">
            <a:extLst>
              <a:ext uri="{FF2B5EF4-FFF2-40B4-BE49-F238E27FC236}">
                <a16:creationId xmlns:a16="http://schemas.microsoft.com/office/drawing/2014/main" id="{8CDB3459-284E-5F5C-8AF5-124509E88593}"/>
              </a:ext>
            </a:extLst>
          </p:cNvPr>
          <p:cNvSpPr txBox="1"/>
          <p:nvPr/>
        </p:nvSpPr>
        <p:spPr>
          <a:xfrm>
            <a:off x="7431907" y="3006175"/>
            <a:ext cx="2514600" cy="830997"/>
          </a:xfrm>
          <a:prstGeom prst="rect">
            <a:avLst/>
          </a:prstGeom>
          <a:noFill/>
        </p:spPr>
        <p:txBody>
          <a:bodyPr wrap="square" rtlCol="0">
            <a:spAutoFit/>
          </a:bodyPr>
          <a:lstStyle/>
          <a:p>
            <a:pPr algn="ctr"/>
            <a:r>
              <a:rPr lang="pl-PL" sz="2400" b="1" dirty="0">
                <a:latin typeface="Lato Bold" panose="020F0802020204030203" pitchFamily="34" charset="-18"/>
              </a:rPr>
              <a:t>SFERA GOSPODARCZA</a:t>
            </a:r>
          </a:p>
        </p:txBody>
      </p:sp>
      <p:sp>
        <p:nvSpPr>
          <p:cNvPr id="21" name="pole tekstowe 20">
            <a:extLst>
              <a:ext uri="{FF2B5EF4-FFF2-40B4-BE49-F238E27FC236}">
                <a16:creationId xmlns:a16="http://schemas.microsoft.com/office/drawing/2014/main" id="{B5992165-0CC1-58E1-4F43-C4000210589A}"/>
              </a:ext>
            </a:extLst>
          </p:cNvPr>
          <p:cNvSpPr txBox="1"/>
          <p:nvPr/>
        </p:nvSpPr>
        <p:spPr>
          <a:xfrm>
            <a:off x="11721737" y="3006176"/>
            <a:ext cx="2590800" cy="830997"/>
          </a:xfrm>
          <a:prstGeom prst="rect">
            <a:avLst/>
          </a:prstGeom>
          <a:noFill/>
        </p:spPr>
        <p:txBody>
          <a:bodyPr wrap="square" rtlCol="0">
            <a:spAutoFit/>
          </a:bodyPr>
          <a:lstStyle/>
          <a:p>
            <a:pPr algn="ctr"/>
            <a:r>
              <a:rPr lang="pl-PL" sz="2400" dirty="0">
                <a:latin typeface="Lato Bold" panose="020F0802020204030203" pitchFamily="34" charset="-18"/>
              </a:rPr>
              <a:t>SFERA PRZESTRZENNA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4"/>
          <p:cNvSpPr/>
          <p:nvPr/>
        </p:nvSpPr>
        <p:spPr>
          <a:xfrm>
            <a:off x="15680578" y="342900"/>
            <a:ext cx="2607422" cy="1466675"/>
          </a:xfrm>
          <a:custGeom>
            <a:avLst/>
            <a:gdLst/>
            <a:ahLst/>
            <a:cxnLst/>
            <a:rect l="l" t="t" r="r" b="b"/>
            <a:pathLst>
              <a:path w="2607422" h="1466675">
                <a:moveTo>
                  <a:pt x="0" y="0"/>
                </a:moveTo>
                <a:lnTo>
                  <a:pt x="2607422" y="0"/>
                </a:lnTo>
                <a:lnTo>
                  <a:pt x="2607422" y="1466675"/>
                </a:lnTo>
                <a:lnTo>
                  <a:pt x="0" y="1466675"/>
                </a:lnTo>
                <a:lnTo>
                  <a:pt x="0" y="0"/>
                </a:lnTo>
                <a:close/>
              </a:path>
            </a:pathLst>
          </a:custGeom>
          <a:blipFill>
            <a:blip r:embed="rId2" cstate="print"/>
            <a:stretch>
              <a:fillRect/>
            </a:stretch>
          </a:blipFill>
        </p:spPr>
      </p:sp>
      <p:grpSp>
        <p:nvGrpSpPr>
          <p:cNvPr id="2" name="Grupa 1">
            <a:extLst>
              <a:ext uri="{FF2B5EF4-FFF2-40B4-BE49-F238E27FC236}">
                <a16:creationId xmlns:a16="http://schemas.microsoft.com/office/drawing/2014/main" id="{075B2A07-AEAE-6C9D-0DAD-D85BC53CC42B}"/>
              </a:ext>
            </a:extLst>
          </p:cNvPr>
          <p:cNvGrpSpPr/>
          <p:nvPr/>
        </p:nvGrpSpPr>
        <p:grpSpPr>
          <a:xfrm>
            <a:off x="286806" y="2331904"/>
            <a:ext cx="3352799" cy="5623192"/>
            <a:chOff x="44930" y="96295"/>
            <a:chExt cx="3989429" cy="5838185"/>
          </a:xfrm>
        </p:grpSpPr>
        <p:sp>
          <p:nvSpPr>
            <p:cNvPr id="3" name="Prostokąt: zaokrąglone rogi 2">
              <a:extLst>
                <a:ext uri="{FF2B5EF4-FFF2-40B4-BE49-F238E27FC236}">
                  <a16:creationId xmlns:a16="http://schemas.microsoft.com/office/drawing/2014/main" id="{EB187B47-45EC-80CD-F15B-39512D503FF1}"/>
                </a:ext>
              </a:extLst>
            </p:cNvPr>
            <p:cNvSpPr/>
            <p:nvPr/>
          </p:nvSpPr>
          <p:spPr>
            <a:xfrm>
              <a:off x="44930" y="317430"/>
              <a:ext cx="3989429" cy="5617050"/>
            </a:xfrm>
            <a:prstGeom prst="roundRect">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Prostokąt: zaokrąglone rogi 4">
              <a:extLst>
                <a:ext uri="{FF2B5EF4-FFF2-40B4-BE49-F238E27FC236}">
                  <a16:creationId xmlns:a16="http://schemas.microsoft.com/office/drawing/2014/main" id="{AC3A8CE2-0751-2317-1071-46AEF15DCF59}"/>
                </a:ext>
              </a:extLst>
            </p:cNvPr>
            <p:cNvSpPr txBox="1"/>
            <p:nvPr/>
          </p:nvSpPr>
          <p:spPr>
            <a:xfrm>
              <a:off x="434427" y="96295"/>
              <a:ext cx="3599932" cy="52275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lvl="0" indent="0" defTabSz="1422400">
                <a:lnSpc>
                  <a:spcPct val="90000"/>
                </a:lnSpc>
                <a:spcBef>
                  <a:spcPct val="0"/>
                </a:spcBef>
                <a:spcAft>
                  <a:spcPct val="35000"/>
                </a:spcAft>
                <a:buNone/>
              </a:pPr>
              <a:r>
                <a:rPr lang="pl-PL" sz="2400" b="1" kern="1200" dirty="0">
                  <a:solidFill>
                    <a:schemeClr val="tx1"/>
                  </a:solidFill>
                  <a:effectLst/>
                  <a:latin typeface="Lato" panose="020F0502020204030203" pitchFamily="34" charset="-18"/>
                  <a:ea typeface="Calibri" panose="020F0502020204030204" pitchFamily="34" charset="0"/>
                  <a:cs typeface="Calibri Light" panose="020F0302020204030204" pitchFamily="34" charset="0"/>
                </a:rPr>
                <a:t>Sfera społeczna</a:t>
              </a:r>
            </a:p>
            <a:p>
              <a:pPr marL="0" lvl="0" indent="0" defTabSz="1422400">
                <a:lnSpc>
                  <a:spcPct val="90000"/>
                </a:lnSpc>
                <a:spcBef>
                  <a:spcPct val="0"/>
                </a:spcBef>
                <a:spcAft>
                  <a:spcPct val="35000"/>
                </a:spcAft>
                <a:buNone/>
              </a:pPr>
              <a:r>
                <a:rPr lang="pl-PL" sz="2400" b="1" kern="1200" dirty="0">
                  <a:solidFill>
                    <a:schemeClr val="tx1"/>
                  </a:solidFill>
                  <a:effectLst/>
                  <a:latin typeface="Lato" panose="020F0502020204030203" pitchFamily="34" charset="-18"/>
                  <a:ea typeface="Calibri" panose="020F0502020204030204" pitchFamily="34" charset="0"/>
                  <a:cs typeface="Calibri Light" panose="020F0302020204030204" pitchFamily="34" charset="0"/>
                </a:rPr>
                <a:t>Cel strategiczny 1: </a:t>
              </a:r>
            </a:p>
            <a:p>
              <a:pPr marL="0" lvl="0" indent="0" defTabSz="1422400">
                <a:lnSpc>
                  <a:spcPct val="90000"/>
                </a:lnSpc>
                <a:spcBef>
                  <a:spcPct val="0"/>
                </a:spcBef>
                <a:spcAft>
                  <a:spcPct val="35000"/>
                </a:spcAft>
                <a:buNone/>
              </a:pPr>
              <a:r>
                <a:rPr lang="pl-PL" sz="2400" b="1" i="0" kern="1200" dirty="0">
                  <a:solidFill>
                    <a:schemeClr val="bg1"/>
                  </a:solidFill>
                  <a:effectLst/>
                  <a:latin typeface="Lato" panose="020F0502020204030203" pitchFamily="34" charset="-18"/>
                  <a:ea typeface="Calibri" panose="020F0502020204030204" pitchFamily="34" charset="0"/>
                  <a:cs typeface="Calibri Light" panose="020F0302020204030204" pitchFamily="34" charset="0"/>
                </a:rPr>
                <a:t>Poprawa atrakcyjności </a:t>
              </a:r>
              <a:br>
                <a:rPr lang="pl-PL" sz="2400" b="1" i="0" kern="1200" dirty="0">
                  <a:solidFill>
                    <a:schemeClr val="bg1"/>
                  </a:solidFill>
                  <a:effectLst/>
                  <a:latin typeface="Lato" panose="020F0502020204030203" pitchFamily="34" charset="-18"/>
                  <a:ea typeface="Calibri" panose="020F0502020204030204" pitchFamily="34" charset="0"/>
                  <a:cs typeface="Calibri Light" panose="020F0302020204030204" pitchFamily="34" charset="0"/>
                </a:rPr>
              </a:br>
              <a:r>
                <a:rPr lang="pl-PL" sz="2400" b="1" i="0" kern="1200" dirty="0">
                  <a:solidFill>
                    <a:schemeClr val="bg1"/>
                  </a:solidFill>
                  <a:effectLst/>
                  <a:latin typeface="Lato" panose="020F0502020204030203" pitchFamily="34" charset="-18"/>
                  <a:ea typeface="Calibri" panose="020F0502020204030204" pitchFamily="34" charset="0"/>
                  <a:cs typeface="Calibri Light" panose="020F0302020204030204" pitchFamily="34" charset="0"/>
                </a:rPr>
                <a:t>i jakości życia </a:t>
              </a:r>
              <a:br>
                <a:rPr lang="pl-PL" sz="2400" b="1" i="0" kern="1200" dirty="0">
                  <a:solidFill>
                    <a:schemeClr val="bg1"/>
                  </a:solidFill>
                  <a:effectLst/>
                  <a:latin typeface="Lato" panose="020F0502020204030203" pitchFamily="34" charset="-18"/>
                  <a:ea typeface="Calibri" panose="020F0502020204030204" pitchFamily="34" charset="0"/>
                  <a:cs typeface="Calibri Light" panose="020F0302020204030204" pitchFamily="34" charset="0"/>
                </a:rPr>
              </a:br>
              <a:r>
                <a:rPr lang="pl-PL" sz="2400" b="1" i="0" kern="1200" dirty="0">
                  <a:solidFill>
                    <a:schemeClr val="bg1"/>
                  </a:solidFill>
                  <a:effectLst/>
                  <a:latin typeface="Lato" panose="020F0502020204030203" pitchFamily="34" charset="-18"/>
                  <a:ea typeface="Calibri" panose="020F0502020204030204" pitchFamily="34" charset="0"/>
                  <a:cs typeface="Calibri Light" panose="020F0302020204030204" pitchFamily="34" charset="0"/>
                </a:rPr>
                <a:t>w mieście oraz zapobieganie negatywnym trendom demograficznym</a:t>
              </a:r>
              <a:endParaRPr lang="pl-PL" sz="2400" i="0" kern="1200" dirty="0">
                <a:latin typeface="Lato" panose="020F0502020204030203" pitchFamily="34" charset="-18"/>
              </a:endParaRPr>
            </a:p>
          </p:txBody>
        </p:sp>
      </p:grpSp>
      <p:sp>
        <p:nvSpPr>
          <p:cNvPr id="8" name="pole tekstowe 7">
            <a:extLst>
              <a:ext uri="{FF2B5EF4-FFF2-40B4-BE49-F238E27FC236}">
                <a16:creationId xmlns:a16="http://schemas.microsoft.com/office/drawing/2014/main" id="{70B37BA0-3A53-2D89-564E-A3078184EFA9}"/>
              </a:ext>
            </a:extLst>
          </p:cNvPr>
          <p:cNvSpPr txBox="1"/>
          <p:nvPr/>
        </p:nvSpPr>
        <p:spPr>
          <a:xfrm>
            <a:off x="3781697" y="1711077"/>
            <a:ext cx="13856497" cy="8233023"/>
          </a:xfrm>
          <a:prstGeom prst="rect">
            <a:avLst/>
          </a:prstGeom>
          <a:noFill/>
        </p:spPr>
        <p:txBody>
          <a:bodyPr wrap="square" rtlCol="0">
            <a:spAutoFit/>
          </a:bodyPr>
          <a:lstStyle/>
          <a:p>
            <a:pPr algn="just"/>
            <a:r>
              <a:rPr lang="pl-PL" sz="2200" dirty="0">
                <a:latin typeface="Lato" panose="020F0502020204030203" pitchFamily="34" charset="-18"/>
              </a:rPr>
              <a:t>W ramach </a:t>
            </a:r>
            <a:r>
              <a:rPr lang="pl-PL" sz="2200" b="1" dirty="0">
                <a:latin typeface="Lato" panose="020F0502020204030203" pitchFamily="34" charset="-18"/>
              </a:rPr>
              <a:t>pierwszego celu strategicznego w sferze społecznej przyjęte zostały cele operacyjne </a:t>
            </a:r>
            <a:r>
              <a:rPr lang="pl-PL" sz="2200" dirty="0">
                <a:latin typeface="Lato" panose="020F0502020204030203" pitchFamily="34" charset="-18"/>
              </a:rPr>
              <a:t>dotyczące zwiększenia atrakcyjności osiedleńczej miasta dla osób młodych, wysokiej jakości edukacji oraz oferty kulturalnej i sportowo-rekreacyjnej, poprawy bezpieczeństwa w mieście, poprawy jakości i dostępności usług społecznych, ochrony i profilaktyki zdrowia oraz poprawy efektywności administracji samorządowej. </a:t>
            </a:r>
          </a:p>
          <a:p>
            <a:pPr algn="just"/>
            <a:endParaRPr lang="pl-PL" sz="2200" dirty="0">
              <a:latin typeface="Lato" panose="020F0502020204030203" pitchFamily="34" charset="-18"/>
            </a:endParaRPr>
          </a:p>
          <a:p>
            <a:pPr algn="just"/>
            <a:r>
              <a:rPr lang="pl-PL" sz="2200" dirty="0">
                <a:latin typeface="Lato" panose="020F0502020204030203" pitchFamily="34" charset="-18"/>
              </a:rPr>
              <a:t>W ramach </a:t>
            </a:r>
            <a:r>
              <a:rPr lang="pl-PL" sz="2200" b="1" dirty="0">
                <a:latin typeface="Lato" panose="020F0502020204030203" pitchFamily="34" charset="-18"/>
              </a:rPr>
              <a:t>celów operacyjnych określone zostały kierunki działań </a:t>
            </a:r>
            <a:r>
              <a:rPr lang="pl-PL" sz="2200" dirty="0">
                <a:latin typeface="Lato" panose="020F0502020204030203" pitchFamily="34" charset="-18"/>
              </a:rPr>
              <a:t>związane m.in. z:</a:t>
            </a:r>
          </a:p>
          <a:p>
            <a:pPr marL="342900" indent="-342900" algn="just">
              <a:buFont typeface="Wingdings" panose="05000000000000000000" pitchFamily="2" charset="2"/>
              <a:buChar char="Ø"/>
            </a:pPr>
            <a:r>
              <a:rPr lang="pl-PL" sz="2200" dirty="0">
                <a:latin typeface="Lato" panose="020F0502020204030203" pitchFamily="34" charset="-18"/>
              </a:rPr>
              <a:t>rozbudową placówek opiekuńczo-wychowawczych oraz domów studenckich dla młodzieży,</a:t>
            </a:r>
          </a:p>
          <a:p>
            <a:pPr marL="342900" indent="-342900" algn="just">
              <a:buFont typeface="Wingdings" panose="05000000000000000000" pitchFamily="2" charset="2"/>
              <a:buChar char="Ø"/>
            </a:pPr>
            <a:r>
              <a:rPr lang="pl-PL" sz="2200" dirty="0">
                <a:latin typeface="Lato" panose="020F0502020204030203" pitchFamily="34" charset="-18"/>
              </a:rPr>
              <a:t>rozwijaniem współpracy między szkołami, uczelniami wyższymi a przedsiębiorcami w zakresie organizacji staży/praktyk zawodowych oraz możliwości przyszłego zatrudnienia osób odbywających staż/praktykę,</a:t>
            </a:r>
          </a:p>
          <a:p>
            <a:pPr marL="342900" indent="-342900" algn="just">
              <a:buFont typeface="Wingdings" panose="05000000000000000000" pitchFamily="2" charset="2"/>
              <a:buChar char="Ø"/>
            </a:pPr>
            <a:r>
              <a:rPr lang="pl-PL" sz="2200" dirty="0">
                <a:latin typeface="Lato" panose="020F0502020204030203" pitchFamily="34" charset="-18"/>
              </a:rPr>
              <a:t>prowadzeniem działań w kierunku zwiększenia rangi miasta jako ośrodka akademickiego i kształcenia zawodowego oraz wspieraniem rozwoju kultury studenckiej i młodzieżowej,</a:t>
            </a:r>
          </a:p>
          <a:p>
            <a:pPr marL="342900" indent="-342900" algn="just">
              <a:buFont typeface="Wingdings" panose="05000000000000000000" pitchFamily="2" charset="2"/>
              <a:buChar char="Ø"/>
            </a:pPr>
            <a:r>
              <a:rPr lang="pl-PL" sz="2200" dirty="0">
                <a:latin typeface="Lato" panose="020F0502020204030203" pitchFamily="34" charset="-18"/>
              </a:rPr>
              <a:t>wdrażaniem mechanizmów dążących do podniesienia atrakcyjności jeleniogórskiego rynku pracy, </a:t>
            </a:r>
          </a:p>
          <a:p>
            <a:pPr marL="342900" indent="-342900" algn="just">
              <a:buFont typeface="Wingdings" panose="05000000000000000000" pitchFamily="2" charset="2"/>
              <a:buChar char="Ø"/>
            </a:pPr>
            <a:r>
              <a:rPr lang="pl-PL" sz="2200" dirty="0">
                <a:latin typeface="Lato" panose="020F0502020204030203" pitchFamily="34" charset="-18"/>
              </a:rPr>
              <a:t>prowadzeniem aktywnej polityki mieszkaniowej,</a:t>
            </a:r>
          </a:p>
          <a:p>
            <a:pPr marL="342900" indent="-342900" algn="just">
              <a:buFont typeface="Wingdings" panose="05000000000000000000" pitchFamily="2" charset="2"/>
              <a:buChar char="Ø"/>
            </a:pPr>
            <a:r>
              <a:rPr lang="pl-PL" sz="2200" dirty="0">
                <a:latin typeface="Lato" panose="020F0502020204030203" pitchFamily="34" charset="-18"/>
              </a:rPr>
              <a:t>rozwojem oferty spędzania czasu wolnego oraz budowaniem marki miasta przyjaznego do życia,</a:t>
            </a:r>
          </a:p>
          <a:p>
            <a:pPr marL="342900" indent="-342900" algn="just">
              <a:buFont typeface="Wingdings" panose="05000000000000000000" pitchFamily="2" charset="2"/>
              <a:buChar char="Ø"/>
            </a:pPr>
            <a:r>
              <a:rPr lang="pl-PL" sz="2200" dirty="0">
                <a:latin typeface="Lato" panose="020F0502020204030203" pitchFamily="34" charset="-18"/>
              </a:rPr>
              <a:t>podnoszeniem jakości kształcenia, rozbudową i doposażaniem infrastruktury edukacyjnej, pomocą psychologiczno-pedagogiczną w szkołach, podnoszeniem kwalifikacji i kompetencji pracowników oświaty,</a:t>
            </a:r>
          </a:p>
          <a:p>
            <a:pPr marL="342900" indent="-342900" algn="just">
              <a:buFont typeface="Wingdings" panose="05000000000000000000" pitchFamily="2" charset="2"/>
              <a:buChar char="Ø"/>
            </a:pPr>
            <a:r>
              <a:rPr lang="pl-PL" sz="2200" dirty="0">
                <a:latin typeface="Lato" panose="020F0502020204030203" pitchFamily="34" charset="-18"/>
              </a:rPr>
              <a:t>rozbudową i modernizacją bazy sportowej, rekreacyjnej i instytucji kultury wraz z jej dostosowaniem </a:t>
            </a:r>
            <a:br>
              <a:rPr lang="pl-PL" sz="2200" dirty="0">
                <a:latin typeface="Lato" panose="020F0502020204030203" pitchFamily="34" charset="-18"/>
              </a:rPr>
            </a:br>
            <a:r>
              <a:rPr lang="pl-PL" sz="2200" dirty="0">
                <a:latin typeface="Lato" panose="020F0502020204030203" pitchFamily="34" charset="-18"/>
              </a:rPr>
              <a:t>do potrzeb osób </a:t>
            </a:r>
            <a:r>
              <a:rPr lang="pl-PL" sz="2300" dirty="0">
                <a:latin typeface="Lato" panose="020F0502020204030203" pitchFamily="34" charset="-18"/>
              </a:rPr>
              <a:t>z niepełnosprawnościami,</a:t>
            </a:r>
          </a:p>
          <a:p>
            <a:pPr marL="342900" indent="-342900" algn="just">
              <a:buFont typeface="Wingdings" panose="05000000000000000000" pitchFamily="2" charset="2"/>
              <a:buChar char="Ø"/>
            </a:pPr>
            <a:r>
              <a:rPr lang="pl-PL" sz="2300" dirty="0">
                <a:latin typeface="Lato" panose="020F0502020204030203" pitchFamily="34" charset="-18"/>
              </a:rPr>
              <a:t>poprawą bezpieczeństwa w mieście (monitoring, edukacja na rzecz bezpieczeństwa),</a:t>
            </a:r>
          </a:p>
          <a:p>
            <a:pPr marL="342900" indent="-342900" algn="just">
              <a:buFont typeface="Wingdings" panose="05000000000000000000" pitchFamily="2" charset="2"/>
              <a:buChar char="Ø"/>
            </a:pPr>
            <a:r>
              <a:rPr lang="pl-PL" sz="2300" dirty="0">
                <a:latin typeface="Lato" panose="020F0502020204030203" pitchFamily="34" charset="-18"/>
              </a:rPr>
              <a:t>poprawą jakości i dostępności usług z zakresu opieki społecznej, rozbudową infrastruktury społecznej, rozwojem „srebrnej gospodarki”, przeciwdziałaniem patologiom społecznym,</a:t>
            </a:r>
          </a:p>
          <a:p>
            <a:pPr marL="342900" indent="-342900" algn="just">
              <a:buFont typeface="Wingdings" panose="05000000000000000000" pitchFamily="2" charset="2"/>
              <a:buChar char="Ø"/>
            </a:pPr>
            <a:r>
              <a:rPr lang="pl-PL" sz="2300" dirty="0">
                <a:latin typeface="Lato" panose="020F0502020204030203" pitchFamily="34" charset="-18"/>
              </a:rPr>
              <a:t>podnoszeniem jakości standardów działania administracji samorządowej.</a:t>
            </a:r>
          </a:p>
          <a:p>
            <a:pPr algn="just"/>
            <a:endParaRPr lang="pl-PL" sz="2000" dirty="0">
              <a:latin typeface="Lato" panose="020F0502020204030203" pitchFamily="34" charset="-18"/>
            </a:endParaRPr>
          </a:p>
          <a:p>
            <a:pPr algn="just"/>
            <a:endParaRPr lang="pl-PL" sz="2000" dirty="0">
              <a:latin typeface="Lato" panose="020F0502020204030203" pitchFamily="34" charset="-18"/>
            </a:endParaRPr>
          </a:p>
        </p:txBody>
      </p:sp>
      <p:sp>
        <p:nvSpPr>
          <p:cNvPr id="4" name="Freeform 2">
            <a:extLst>
              <a:ext uri="{FF2B5EF4-FFF2-40B4-BE49-F238E27FC236}">
                <a16:creationId xmlns:a16="http://schemas.microsoft.com/office/drawing/2014/main" id="{A434D187-3A4B-D5A0-F99C-89DEDADDA3BF}"/>
              </a:ext>
            </a:extLst>
          </p:cNvPr>
          <p:cNvSpPr/>
          <p:nvPr/>
        </p:nvSpPr>
        <p:spPr>
          <a:xfrm>
            <a:off x="335740" y="9258300"/>
            <a:ext cx="17616521" cy="819373"/>
          </a:xfrm>
          <a:custGeom>
            <a:avLst/>
            <a:gdLst/>
            <a:ahLst/>
            <a:cxnLst/>
            <a:rect l="l" t="t" r="r" b="b"/>
            <a:pathLst>
              <a:path w="17616521" h="819373">
                <a:moveTo>
                  <a:pt x="0" y="0"/>
                </a:moveTo>
                <a:lnTo>
                  <a:pt x="17616520" y="0"/>
                </a:lnTo>
                <a:lnTo>
                  <a:pt x="17616520" y="819373"/>
                </a:lnTo>
                <a:lnTo>
                  <a:pt x="0" y="819373"/>
                </a:lnTo>
                <a:lnTo>
                  <a:pt x="0" y="0"/>
                </a:lnTo>
                <a:close/>
              </a:path>
            </a:pathLst>
          </a:custGeom>
          <a:blipFill>
            <a:blip r:embed="rId3" cstate="print"/>
            <a:stretch>
              <a:fillRect/>
            </a:stretch>
          </a:blipFill>
        </p:spPr>
      </p:sp>
      <p:sp>
        <p:nvSpPr>
          <p:cNvPr id="9" name="pole tekstowe 8">
            <a:extLst>
              <a:ext uri="{FF2B5EF4-FFF2-40B4-BE49-F238E27FC236}">
                <a16:creationId xmlns:a16="http://schemas.microsoft.com/office/drawing/2014/main" id="{2DC6C970-C36C-3CB9-0504-116B36FFC09D}"/>
              </a:ext>
            </a:extLst>
          </p:cNvPr>
          <p:cNvSpPr txBox="1"/>
          <p:nvPr/>
        </p:nvSpPr>
        <p:spPr>
          <a:xfrm>
            <a:off x="1447800" y="773754"/>
            <a:ext cx="14435651" cy="646331"/>
          </a:xfrm>
          <a:prstGeom prst="rect">
            <a:avLst/>
          </a:prstGeom>
          <a:noFill/>
        </p:spPr>
        <p:txBody>
          <a:bodyPr wrap="square" rtlCol="0">
            <a:spAutoFit/>
          </a:bodyPr>
          <a:lstStyle/>
          <a:p>
            <a:pPr algn="ctr"/>
            <a:r>
              <a:rPr lang="pl-PL" sz="3600" dirty="0">
                <a:latin typeface="Lato Bold Bold" panose="020B0604020202020204" charset="0"/>
                <a:ea typeface="Lato Bold Bold" panose="020B0604020202020204" charset="0"/>
                <a:cs typeface="Lato Bold Bold" panose="020B0604020202020204" charset="0"/>
              </a:rPr>
              <a:t>Cele strategiczne – cele operacyjne – kierunki działań</a:t>
            </a:r>
          </a:p>
        </p:txBody>
      </p:sp>
    </p:spTree>
    <p:extLst>
      <p:ext uri="{BB962C8B-B14F-4D97-AF65-F5344CB8AC3E}">
        <p14:creationId xmlns:p14="http://schemas.microsoft.com/office/powerpoint/2010/main" val="2969856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35740" y="9258300"/>
            <a:ext cx="17616521" cy="819373"/>
          </a:xfrm>
          <a:custGeom>
            <a:avLst/>
            <a:gdLst/>
            <a:ahLst/>
            <a:cxnLst/>
            <a:rect l="l" t="t" r="r" b="b"/>
            <a:pathLst>
              <a:path w="17616521" h="819373">
                <a:moveTo>
                  <a:pt x="0" y="0"/>
                </a:moveTo>
                <a:lnTo>
                  <a:pt x="17616520" y="0"/>
                </a:lnTo>
                <a:lnTo>
                  <a:pt x="17616520" y="819373"/>
                </a:lnTo>
                <a:lnTo>
                  <a:pt x="0" y="819373"/>
                </a:lnTo>
                <a:lnTo>
                  <a:pt x="0" y="0"/>
                </a:lnTo>
                <a:close/>
              </a:path>
            </a:pathLst>
          </a:custGeom>
          <a:blipFill>
            <a:blip r:embed="rId2" cstate="print"/>
            <a:stretch>
              <a:fillRect/>
            </a:stretch>
          </a:blipFill>
        </p:spPr>
      </p:sp>
      <p:sp>
        <p:nvSpPr>
          <p:cNvPr id="9" name="Freeform 4"/>
          <p:cNvSpPr/>
          <p:nvPr/>
        </p:nvSpPr>
        <p:spPr>
          <a:xfrm>
            <a:off x="15680578" y="342900"/>
            <a:ext cx="2607422" cy="1466675"/>
          </a:xfrm>
          <a:custGeom>
            <a:avLst/>
            <a:gdLst/>
            <a:ahLst/>
            <a:cxnLst/>
            <a:rect l="l" t="t" r="r" b="b"/>
            <a:pathLst>
              <a:path w="2607422" h="1466675">
                <a:moveTo>
                  <a:pt x="0" y="0"/>
                </a:moveTo>
                <a:lnTo>
                  <a:pt x="2607422" y="0"/>
                </a:lnTo>
                <a:lnTo>
                  <a:pt x="2607422" y="1466675"/>
                </a:lnTo>
                <a:lnTo>
                  <a:pt x="0" y="1466675"/>
                </a:lnTo>
                <a:lnTo>
                  <a:pt x="0" y="0"/>
                </a:lnTo>
                <a:close/>
              </a:path>
            </a:pathLst>
          </a:custGeom>
          <a:blipFill>
            <a:blip r:embed="rId3" cstate="print"/>
            <a:stretch>
              <a:fillRect/>
            </a:stretch>
          </a:blipFill>
        </p:spPr>
        <p:txBody>
          <a:bodyPr/>
          <a:lstStyle/>
          <a:p>
            <a:endParaRPr lang="pl-PL" dirty="0"/>
          </a:p>
        </p:txBody>
      </p:sp>
      <p:sp>
        <p:nvSpPr>
          <p:cNvPr id="14" name="pole tekstowe 13">
            <a:extLst>
              <a:ext uri="{FF2B5EF4-FFF2-40B4-BE49-F238E27FC236}">
                <a16:creationId xmlns:a16="http://schemas.microsoft.com/office/drawing/2014/main" id="{4761E1ED-9580-C553-DE43-361BC2849AAC}"/>
              </a:ext>
            </a:extLst>
          </p:cNvPr>
          <p:cNvSpPr txBox="1"/>
          <p:nvPr/>
        </p:nvSpPr>
        <p:spPr>
          <a:xfrm>
            <a:off x="3801688" y="1817195"/>
            <a:ext cx="13648111" cy="9202519"/>
          </a:xfrm>
          <a:prstGeom prst="rect">
            <a:avLst/>
          </a:prstGeom>
          <a:noFill/>
        </p:spPr>
        <p:txBody>
          <a:bodyPr wrap="square" rtlCol="0">
            <a:spAutoFit/>
          </a:bodyPr>
          <a:lstStyle/>
          <a:p>
            <a:pPr marL="342900" indent="-342900" algn="just">
              <a:buFont typeface="Wingdings" panose="05000000000000000000" pitchFamily="2" charset="2"/>
              <a:buChar char="Ø"/>
            </a:pPr>
            <a:r>
              <a:rPr lang="pl-PL" sz="2200" dirty="0">
                <a:latin typeface="Lato" panose="020F0502020204030203" pitchFamily="34" charset="-18"/>
              </a:rPr>
              <a:t>Poprawa jakości bazy placówek opiekuńczo-wychowawczych oraz zwiększenie liczby miejsc zakwaterowania dla młodzieży spoza Jeleniej Góry.</a:t>
            </a:r>
          </a:p>
          <a:p>
            <a:pPr marL="342900" indent="-342900" algn="just">
              <a:buFont typeface="Wingdings" panose="05000000000000000000" pitchFamily="2" charset="2"/>
              <a:buChar char="Ø"/>
            </a:pPr>
            <a:r>
              <a:rPr lang="pl-PL" sz="2200" dirty="0">
                <a:latin typeface="Lato" panose="020F0502020204030203" pitchFamily="34" charset="-18"/>
              </a:rPr>
              <a:t>Zwiększenie szans uczniów i studentów na zatrudnienie w jeleniogórskich przedsiębiorstwach.</a:t>
            </a:r>
          </a:p>
          <a:p>
            <a:pPr marL="342900" indent="-342900" algn="just">
              <a:buFont typeface="Wingdings" panose="05000000000000000000" pitchFamily="2" charset="2"/>
              <a:buChar char="Ø"/>
            </a:pPr>
            <a:r>
              <a:rPr lang="pl-PL" sz="2200" dirty="0">
                <a:latin typeface="Lato" panose="020F0502020204030203" pitchFamily="34" charset="-18"/>
              </a:rPr>
              <a:t>Wzrost rozpoznawalności miasta jako ośrodka akademickiego i kształcenia zawodowego oraz uwzględnienie potrzeb studentów w programach kulturalno-rozrywkowych miasta.</a:t>
            </a:r>
          </a:p>
          <a:p>
            <a:pPr marL="342900" indent="-342900" algn="just">
              <a:buFont typeface="Wingdings" panose="05000000000000000000" pitchFamily="2" charset="2"/>
              <a:buChar char="Ø"/>
            </a:pPr>
            <a:r>
              <a:rPr lang="pl-PL" sz="2200" dirty="0">
                <a:latin typeface="Lato" panose="020F0502020204030203" pitchFamily="34" charset="-18"/>
              </a:rPr>
              <a:t>Wzrost liczby miejsc pracy w nowoczesnych sektorach gospodarki.</a:t>
            </a:r>
          </a:p>
          <a:p>
            <a:pPr marL="342900" indent="-342900" algn="just">
              <a:buFont typeface="Wingdings" panose="05000000000000000000" pitchFamily="2" charset="2"/>
              <a:buChar char="Ø"/>
            </a:pPr>
            <a:r>
              <a:rPr lang="pl-PL" sz="2200" dirty="0">
                <a:latin typeface="Lato" panose="020F0502020204030203" pitchFamily="34" charset="-18"/>
              </a:rPr>
              <a:t>Wzrost możliwości zaspokajania potrzeb mieszkaniowych (jakości, dostępności).</a:t>
            </a:r>
          </a:p>
          <a:p>
            <a:pPr marL="342900" indent="-342900" algn="just">
              <a:buFont typeface="Wingdings" panose="05000000000000000000" pitchFamily="2" charset="2"/>
              <a:buChar char="Ø"/>
            </a:pPr>
            <a:r>
              <a:rPr lang="pl-PL" sz="2200" dirty="0">
                <a:latin typeface="Lato" panose="020F0502020204030203" pitchFamily="34" charset="-18"/>
              </a:rPr>
              <a:t>Wzrost atrakcyjności oferty spędzania czasu wolnego  oraz rozpoznawalności miasta.</a:t>
            </a:r>
          </a:p>
          <a:p>
            <a:pPr marL="342900" indent="-342900" algn="just">
              <a:buFont typeface="Wingdings" panose="05000000000000000000" pitchFamily="2" charset="2"/>
              <a:buChar char="Ø"/>
            </a:pPr>
            <a:r>
              <a:rPr lang="pl-PL" sz="2200" dirty="0">
                <a:latin typeface="Lato" panose="020F0502020204030203" pitchFamily="34" charset="-18"/>
              </a:rPr>
              <a:t>Wzrost kompetencji społecznych i poziomu wiedzy uczniów, poprawa jakości bazy dydaktycznej placówek oświatowych, podniesienie poziomu kompetencji i kwalifikacji kadr oraz zwiększenie jej dostępności, zmniejszanie zjawiska depresji i uzależnień wśród uczniów.</a:t>
            </a:r>
          </a:p>
          <a:p>
            <a:pPr marL="342900" indent="-342900" algn="just">
              <a:buFont typeface="Wingdings" panose="05000000000000000000" pitchFamily="2" charset="2"/>
              <a:buChar char="Ø"/>
            </a:pPr>
            <a:r>
              <a:rPr lang="pl-PL" sz="2200" dirty="0">
                <a:latin typeface="Lato" panose="020F0502020204030203" pitchFamily="34" charset="-18"/>
              </a:rPr>
              <a:t>Poprawa jakości bazy sportowej i rekreacyjnej oraz dostępności infrastruktury edukacyjnej, kulturalnej oraz sportowo-rekreacyjnej do potrzeb osób z niepełnosprawnościami.</a:t>
            </a:r>
          </a:p>
          <a:p>
            <a:pPr marL="342900" indent="-342900" algn="just">
              <a:buFont typeface="Wingdings" panose="05000000000000000000" pitchFamily="2" charset="2"/>
              <a:buChar char="Ø"/>
            </a:pPr>
            <a:r>
              <a:rPr lang="pl-PL" sz="2200" dirty="0">
                <a:latin typeface="Lato" panose="020F0502020204030203" pitchFamily="34" charset="-18"/>
              </a:rPr>
              <a:t>Zmniejszenie poziomu przestępczości oraz wzrost świadomości mieszkańców w zakresie zapobiegania zagrożeniom bezpieczeństwa.</a:t>
            </a:r>
          </a:p>
          <a:p>
            <a:pPr marL="342900" indent="-342900" algn="just">
              <a:buFont typeface="Wingdings" panose="05000000000000000000" pitchFamily="2" charset="2"/>
              <a:buChar char="Ø"/>
            </a:pPr>
            <a:r>
              <a:rPr lang="pl-PL" sz="2200" dirty="0">
                <a:latin typeface="Lato" panose="020F0502020204030203" pitchFamily="34" charset="-18"/>
              </a:rPr>
              <a:t>Poprawa efektywności działań służb mundurowych, zmniejszenie poziomu przestępczości, wzrost świadomości mieszkańców w zakresie zapobiegania zagrożeniom bezpieczeństwa.</a:t>
            </a:r>
          </a:p>
          <a:p>
            <a:pPr marL="342900" indent="-342900" algn="just">
              <a:buFont typeface="Wingdings" panose="05000000000000000000" pitchFamily="2" charset="2"/>
              <a:buChar char="Ø"/>
            </a:pPr>
            <a:r>
              <a:rPr lang="pl-PL" sz="2200" dirty="0">
                <a:latin typeface="Lato" panose="020F0502020204030203" pitchFamily="34" charset="-18"/>
              </a:rPr>
              <a:t>Dostosowanie infrastruktury i usług społecznych do potrzeb mieszkańców, aktywizacja społeczna osób starszych i wzrost ich aktywności zawodowej, ograniczenie zagrożenia patologiami społecznymi.</a:t>
            </a:r>
          </a:p>
          <a:p>
            <a:pPr marL="342900" indent="-342900" algn="just">
              <a:buFont typeface="Wingdings" panose="05000000000000000000" pitchFamily="2" charset="2"/>
              <a:buChar char="Ø"/>
            </a:pPr>
            <a:r>
              <a:rPr lang="pl-PL" sz="2200" dirty="0">
                <a:latin typeface="Lato" panose="020F0502020204030203" pitchFamily="34" charset="-18"/>
              </a:rPr>
              <a:t>Wzrost poziomu zadowolenia mieszkańców z usług świadczonych przez miasto oraz likwidacja barier architektonicznych w obiektach administracji lokalnej.</a:t>
            </a:r>
          </a:p>
          <a:p>
            <a:pPr marL="342900" indent="-342900" algn="just">
              <a:buFont typeface="Arial" panose="020B0604020202020204" pitchFamily="34" charset="0"/>
              <a:buChar char="•"/>
            </a:pPr>
            <a:endParaRPr lang="pl-PL" sz="2400" dirty="0">
              <a:latin typeface="Lato" panose="020F0502020204030203" pitchFamily="34" charset="-18"/>
            </a:endParaRPr>
          </a:p>
          <a:p>
            <a:pPr marL="342900" indent="-342900">
              <a:buFont typeface="Arial" panose="020B0604020202020204" pitchFamily="34" charset="0"/>
              <a:buChar char="•"/>
            </a:pPr>
            <a:endParaRPr lang="pl-PL" sz="2400" dirty="0"/>
          </a:p>
          <a:p>
            <a:pPr marL="342900" indent="-342900">
              <a:buFont typeface="Arial" panose="020B0604020202020204" pitchFamily="34" charset="0"/>
              <a:buChar char="•"/>
            </a:pPr>
            <a:endParaRPr lang="pl-PL" sz="2400" dirty="0"/>
          </a:p>
          <a:p>
            <a:endParaRPr lang="pl-PL" dirty="0"/>
          </a:p>
          <a:p>
            <a:endParaRPr lang="pl-PL" dirty="0"/>
          </a:p>
        </p:txBody>
      </p:sp>
      <p:sp>
        <p:nvSpPr>
          <p:cNvPr id="3" name="pole tekstowe 2">
            <a:extLst>
              <a:ext uri="{FF2B5EF4-FFF2-40B4-BE49-F238E27FC236}">
                <a16:creationId xmlns:a16="http://schemas.microsoft.com/office/drawing/2014/main" id="{7785710A-AF8D-DED8-7000-67A94FAEF136}"/>
              </a:ext>
            </a:extLst>
          </p:cNvPr>
          <p:cNvSpPr txBox="1"/>
          <p:nvPr/>
        </p:nvSpPr>
        <p:spPr>
          <a:xfrm>
            <a:off x="1371598" y="748180"/>
            <a:ext cx="14308980" cy="646331"/>
          </a:xfrm>
          <a:prstGeom prst="rect">
            <a:avLst/>
          </a:prstGeom>
          <a:noFill/>
        </p:spPr>
        <p:txBody>
          <a:bodyPr wrap="square" rtlCol="0">
            <a:spAutoFit/>
          </a:bodyPr>
          <a:lstStyle/>
          <a:p>
            <a:pPr algn="ctr"/>
            <a:r>
              <a:rPr lang="pl-PL" sz="3600" dirty="0">
                <a:latin typeface="Lato Bold Bold" panose="020B0604020202020204" charset="0"/>
                <a:ea typeface="Lato Bold Bold" panose="020B0604020202020204" charset="0"/>
                <a:cs typeface="Lato Bold Bold" panose="020B0604020202020204" charset="0"/>
              </a:rPr>
              <a:t>Rezultaty realizacji ww. kierunków działań</a:t>
            </a:r>
          </a:p>
        </p:txBody>
      </p:sp>
      <p:grpSp>
        <p:nvGrpSpPr>
          <p:cNvPr id="4" name="Grupa 3">
            <a:extLst>
              <a:ext uri="{FF2B5EF4-FFF2-40B4-BE49-F238E27FC236}">
                <a16:creationId xmlns:a16="http://schemas.microsoft.com/office/drawing/2014/main" id="{D8EC631A-C9EA-1F77-88DB-5B1A3F269406}"/>
              </a:ext>
            </a:extLst>
          </p:cNvPr>
          <p:cNvGrpSpPr/>
          <p:nvPr/>
        </p:nvGrpSpPr>
        <p:grpSpPr>
          <a:xfrm>
            <a:off x="286806" y="2331904"/>
            <a:ext cx="3352799" cy="5623192"/>
            <a:chOff x="44930" y="96295"/>
            <a:chExt cx="3989429" cy="5838185"/>
          </a:xfrm>
        </p:grpSpPr>
        <p:sp>
          <p:nvSpPr>
            <p:cNvPr id="5" name="Prostokąt: zaokrąglone rogi 4">
              <a:extLst>
                <a:ext uri="{FF2B5EF4-FFF2-40B4-BE49-F238E27FC236}">
                  <a16:creationId xmlns:a16="http://schemas.microsoft.com/office/drawing/2014/main" id="{C2679906-3927-8E60-74BC-1CA60CE234CD}"/>
                </a:ext>
              </a:extLst>
            </p:cNvPr>
            <p:cNvSpPr/>
            <p:nvPr/>
          </p:nvSpPr>
          <p:spPr>
            <a:xfrm>
              <a:off x="44930" y="317430"/>
              <a:ext cx="3989429" cy="5617050"/>
            </a:xfrm>
            <a:prstGeom prst="roundRect">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Prostokąt: zaokrąglone rogi 4">
              <a:extLst>
                <a:ext uri="{FF2B5EF4-FFF2-40B4-BE49-F238E27FC236}">
                  <a16:creationId xmlns:a16="http://schemas.microsoft.com/office/drawing/2014/main" id="{DAF03C81-21BC-E108-3C3F-DFC64C149104}"/>
                </a:ext>
              </a:extLst>
            </p:cNvPr>
            <p:cNvSpPr txBox="1"/>
            <p:nvPr/>
          </p:nvSpPr>
          <p:spPr>
            <a:xfrm>
              <a:off x="434427" y="96295"/>
              <a:ext cx="3599932" cy="52275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lvl="0" indent="0" defTabSz="1422400">
                <a:lnSpc>
                  <a:spcPct val="90000"/>
                </a:lnSpc>
                <a:spcBef>
                  <a:spcPct val="0"/>
                </a:spcBef>
                <a:spcAft>
                  <a:spcPct val="35000"/>
                </a:spcAft>
                <a:buNone/>
              </a:pPr>
              <a:r>
                <a:rPr lang="pl-PL" sz="2400" b="1" kern="1200" dirty="0">
                  <a:solidFill>
                    <a:schemeClr val="tx1"/>
                  </a:solidFill>
                  <a:effectLst/>
                  <a:latin typeface="Lato" panose="020F0502020204030203" pitchFamily="34" charset="-18"/>
                  <a:ea typeface="Calibri" panose="020F0502020204030204" pitchFamily="34" charset="0"/>
                  <a:cs typeface="Calibri Light" panose="020F0302020204030204" pitchFamily="34" charset="0"/>
                </a:rPr>
                <a:t>Sfera społeczna</a:t>
              </a:r>
            </a:p>
            <a:p>
              <a:pPr marL="0" lvl="0" indent="0" defTabSz="1422400">
                <a:lnSpc>
                  <a:spcPct val="90000"/>
                </a:lnSpc>
                <a:spcBef>
                  <a:spcPct val="0"/>
                </a:spcBef>
                <a:spcAft>
                  <a:spcPct val="35000"/>
                </a:spcAft>
                <a:buNone/>
              </a:pPr>
              <a:r>
                <a:rPr lang="pl-PL" sz="2400" b="1" kern="1200" dirty="0">
                  <a:solidFill>
                    <a:schemeClr val="tx1"/>
                  </a:solidFill>
                  <a:effectLst/>
                  <a:latin typeface="Lato" panose="020F0502020204030203" pitchFamily="34" charset="-18"/>
                  <a:ea typeface="Calibri" panose="020F0502020204030204" pitchFamily="34" charset="0"/>
                  <a:cs typeface="Calibri Light" panose="020F0302020204030204" pitchFamily="34" charset="0"/>
                </a:rPr>
                <a:t>Cel strategiczny 1: </a:t>
              </a:r>
            </a:p>
            <a:p>
              <a:pPr marL="0" lvl="0" indent="0" defTabSz="1422400">
                <a:lnSpc>
                  <a:spcPct val="90000"/>
                </a:lnSpc>
                <a:spcBef>
                  <a:spcPct val="0"/>
                </a:spcBef>
                <a:spcAft>
                  <a:spcPct val="35000"/>
                </a:spcAft>
                <a:buNone/>
              </a:pPr>
              <a:r>
                <a:rPr lang="pl-PL" sz="2400" b="1" i="0" kern="1200" dirty="0">
                  <a:solidFill>
                    <a:schemeClr val="bg1"/>
                  </a:solidFill>
                  <a:effectLst/>
                  <a:latin typeface="Lato" panose="020F0502020204030203" pitchFamily="34" charset="-18"/>
                  <a:ea typeface="Calibri" panose="020F0502020204030204" pitchFamily="34" charset="0"/>
                  <a:cs typeface="Calibri Light" panose="020F0302020204030204" pitchFamily="34" charset="0"/>
                </a:rPr>
                <a:t>Poprawa atrakcyjności </a:t>
              </a:r>
              <a:br>
                <a:rPr lang="pl-PL" sz="2400" b="1" i="0" kern="1200" dirty="0">
                  <a:solidFill>
                    <a:schemeClr val="bg1"/>
                  </a:solidFill>
                  <a:effectLst/>
                  <a:latin typeface="Lato" panose="020F0502020204030203" pitchFamily="34" charset="-18"/>
                  <a:ea typeface="Calibri" panose="020F0502020204030204" pitchFamily="34" charset="0"/>
                  <a:cs typeface="Calibri Light" panose="020F0302020204030204" pitchFamily="34" charset="0"/>
                </a:rPr>
              </a:br>
              <a:r>
                <a:rPr lang="pl-PL" sz="2400" b="1" i="0" kern="1200" dirty="0">
                  <a:solidFill>
                    <a:schemeClr val="bg1"/>
                  </a:solidFill>
                  <a:effectLst/>
                  <a:latin typeface="Lato" panose="020F0502020204030203" pitchFamily="34" charset="-18"/>
                  <a:ea typeface="Calibri" panose="020F0502020204030204" pitchFamily="34" charset="0"/>
                  <a:cs typeface="Calibri Light" panose="020F0302020204030204" pitchFamily="34" charset="0"/>
                </a:rPr>
                <a:t>i jakości życia </a:t>
              </a:r>
              <a:br>
                <a:rPr lang="pl-PL" sz="2400" b="1" i="0" kern="1200" dirty="0">
                  <a:solidFill>
                    <a:schemeClr val="bg1"/>
                  </a:solidFill>
                  <a:effectLst/>
                  <a:latin typeface="Lato" panose="020F0502020204030203" pitchFamily="34" charset="-18"/>
                  <a:ea typeface="Calibri" panose="020F0502020204030204" pitchFamily="34" charset="0"/>
                  <a:cs typeface="Calibri Light" panose="020F0302020204030204" pitchFamily="34" charset="0"/>
                </a:rPr>
              </a:br>
              <a:r>
                <a:rPr lang="pl-PL" sz="2400" b="1" i="0" kern="1200" dirty="0">
                  <a:solidFill>
                    <a:schemeClr val="bg1"/>
                  </a:solidFill>
                  <a:effectLst/>
                  <a:latin typeface="Lato" panose="020F0502020204030203" pitchFamily="34" charset="-18"/>
                  <a:ea typeface="Calibri" panose="020F0502020204030204" pitchFamily="34" charset="0"/>
                  <a:cs typeface="Calibri Light" panose="020F0302020204030204" pitchFamily="34" charset="0"/>
                </a:rPr>
                <a:t>w mieście oraz zapobieganie negatywnym trendom demograficznym</a:t>
              </a:r>
              <a:endParaRPr lang="pl-PL" sz="2400" i="0" kern="1200" dirty="0">
                <a:latin typeface="Lato" panose="020F0502020204030203" pitchFamily="34" charset="-18"/>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4"/>
          <p:cNvSpPr/>
          <p:nvPr/>
        </p:nvSpPr>
        <p:spPr>
          <a:xfrm>
            <a:off x="15011400" y="266700"/>
            <a:ext cx="2607422" cy="1466675"/>
          </a:xfrm>
          <a:custGeom>
            <a:avLst/>
            <a:gdLst/>
            <a:ahLst/>
            <a:cxnLst/>
            <a:rect l="l" t="t" r="r" b="b"/>
            <a:pathLst>
              <a:path w="2607422" h="1466675">
                <a:moveTo>
                  <a:pt x="0" y="0"/>
                </a:moveTo>
                <a:lnTo>
                  <a:pt x="2607422" y="0"/>
                </a:lnTo>
                <a:lnTo>
                  <a:pt x="2607422" y="1466675"/>
                </a:lnTo>
                <a:lnTo>
                  <a:pt x="0" y="1466675"/>
                </a:lnTo>
                <a:lnTo>
                  <a:pt x="0" y="0"/>
                </a:lnTo>
                <a:close/>
              </a:path>
            </a:pathLst>
          </a:custGeom>
          <a:blipFill>
            <a:blip r:embed="rId2" cstate="print"/>
            <a:stretch>
              <a:fillRect/>
            </a:stretch>
          </a:blipFill>
        </p:spPr>
      </p:sp>
      <p:sp>
        <p:nvSpPr>
          <p:cNvPr id="11" name="Freeform 2">
            <a:extLst>
              <a:ext uri="{FF2B5EF4-FFF2-40B4-BE49-F238E27FC236}">
                <a16:creationId xmlns:a16="http://schemas.microsoft.com/office/drawing/2014/main" id="{544AEB8A-F867-79C1-63A3-A391647A4A84}"/>
              </a:ext>
            </a:extLst>
          </p:cNvPr>
          <p:cNvSpPr/>
          <p:nvPr/>
        </p:nvSpPr>
        <p:spPr>
          <a:xfrm>
            <a:off x="335740" y="9258300"/>
            <a:ext cx="17616521" cy="819373"/>
          </a:xfrm>
          <a:custGeom>
            <a:avLst/>
            <a:gdLst/>
            <a:ahLst/>
            <a:cxnLst/>
            <a:rect l="l" t="t" r="r" b="b"/>
            <a:pathLst>
              <a:path w="17616521" h="819373">
                <a:moveTo>
                  <a:pt x="0" y="0"/>
                </a:moveTo>
                <a:lnTo>
                  <a:pt x="17616520" y="0"/>
                </a:lnTo>
                <a:lnTo>
                  <a:pt x="17616520" y="819373"/>
                </a:lnTo>
                <a:lnTo>
                  <a:pt x="0" y="819373"/>
                </a:lnTo>
                <a:lnTo>
                  <a:pt x="0" y="0"/>
                </a:lnTo>
                <a:close/>
              </a:path>
            </a:pathLst>
          </a:custGeom>
          <a:blipFill>
            <a:blip r:embed="rId3" cstate="print"/>
            <a:stretch>
              <a:fillRect/>
            </a:stretch>
          </a:blipFill>
        </p:spPr>
        <p:txBody>
          <a:bodyPr/>
          <a:lstStyle/>
          <a:p>
            <a:endParaRPr lang="pl-PL" dirty="0"/>
          </a:p>
        </p:txBody>
      </p:sp>
      <p:sp>
        <p:nvSpPr>
          <p:cNvPr id="12" name="pole tekstowe 11">
            <a:extLst>
              <a:ext uri="{FF2B5EF4-FFF2-40B4-BE49-F238E27FC236}">
                <a16:creationId xmlns:a16="http://schemas.microsoft.com/office/drawing/2014/main" id="{AD8D39A2-0820-122E-311E-00B1822210E8}"/>
              </a:ext>
            </a:extLst>
          </p:cNvPr>
          <p:cNvSpPr txBox="1"/>
          <p:nvPr/>
        </p:nvSpPr>
        <p:spPr>
          <a:xfrm>
            <a:off x="3733800" y="1703264"/>
            <a:ext cx="13030202" cy="9879628"/>
          </a:xfrm>
          <a:prstGeom prst="rect">
            <a:avLst/>
          </a:prstGeom>
          <a:noFill/>
        </p:spPr>
        <p:txBody>
          <a:bodyPr wrap="square" rtlCol="0">
            <a:spAutoFit/>
          </a:bodyPr>
          <a:lstStyle/>
          <a:p>
            <a:pPr algn="just"/>
            <a:r>
              <a:rPr lang="pl-PL" sz="2200" dirty="0">
                <a:latin typeface="Lato" panose="020F0502020204030203" pitchFamily="34" charset="-18"/>
              </a:rPr>
              <a:t>W ramach </a:t>
            </a:r>
            <a:r>
              <a:rPr lang="pl-PL" sz="2200" b="1" dirty="0">
                <a:latin typeface="Lato" panose="020F0502020204030203" pitchFamily="34" charset="-18"/>
              </a:rPr>
              <a:t>drugiego celu strategicznego w sferze społecznej </a:t>
            </a:r>
            <a:r>
              <a:rPr lang="pl-PL" sz="2200" dirty="0">
                <a:latin typeface="Lato" panose="020F0502020204030203" pitchFamily="34" charset="-18"/>
              </a:rPr>
              <a:t>przyjęte zostały </a:t>
            </a:r>
            <a:r>
              <a:rPr lang="pl-PL" sz="2200" b="1" dirty="0">
                <a:latin typeface="Lato" panose="020F0502020204030203" pitchFamily="34" charset="-18"/>
              </a:rPr>
              <a:t>cele operacyjne </a:t>
            </a:r>
            <a:r>
              <a:rPr lang="pl-PL" sz="2200" dirty="0">
                <a:latin typeface="Lato" panose="020F0502020204030203" pitchFamily="34" charset="-18"/>
              </a:rPr>
              <a:t>dotyczące wysokiego poziomu integracji mieszkańców oraz ich zwiększonej aktywności i partycypacji  społecznej.</a:t>
            </a:r>
          </a:p>
          <a:p>
            <a:pPr algn="just"/>
            <a:endParaRPr lang="pl-PL" sz="2200" dirty="0">
              <a:latin typeface="Lato" panose="020F0502020204030203" pitchFamily="34" charset="-18"/>
            </a:endParaRPr>
          </a:p>
          <a:p>
            <a:pPr algn="just"/>
            <a:r>
              <a:rPr lang="pl-PL" sz="2200" dirty="0">
                <a:latin typeface="Lato" panose="020F0502020204030203" pitchFamily="34" charset="-18"/>
              </a:rPr>
              <a:t>W ramach </a:t>
            </a:r>
            <a:r>
              <a:rPr lang="pl-PL" sz="2200" b="1" dirty="0">
                <a:latin typeface="Lato" panose="020F0502020204030203" pitchFamily="34" charset="-18"/>
              </a:rPr>
              <a:t>celów operacyjnych określone zostały kierunki działań </a:t>
            </a:r>
            <a:r>
              <a:rPr lang="pl-PL" sz="2200" dirty="0">
                <a:latin typeface="Lato" panose="020F0502020204030203" pitchFamily="34" charset="-18"/>
              </a:rPr>
              <a:t>związane m.in. z:</a:t>
            </a:r>
          </a:p>
          <a:p>
            <a:pPr marL="342900" indent="-342900" algn="just">
              <a:buFont typeface="Wingdings" panose="05000000000000000000" pitchFamily="2" charset="2"/>
              <a:buChar char="Ø"/>
            </a:pPr>
            <a:r>
              <a:rPr lang="pl-PL" sz="2200" dirty="0">
                <a:latin typeface="Lato" panose="020F0502020204030203" pitchFamily="34" charset="-18"/>
              </a:rPr>
              <a:t>promowaniem patriotyzmu lokalnego,</a:t>
            </a:r>
          </a:p>
          <a:p>
            <a:pPr marL="342900" indent="-342900" algn="just">
              <a:buFont typeface="Wingdings" panose="05000000000000000000" pitchFamily="2" charset="2"/>
              <a:buChar char="Ø"/>
            </a:pPr>
            <a:r>
              <a:rPr lang="pl-PL" sz="2200" dirty="0">
                <a:latin typeface="Lato" panose="020F0502020204030203" pitchFamily="34" charset="-18"/>
              </a:rPr>
              <a:t>realizacją programów integracji społecznej, międzypokoleniowej i międzykulturowej oraz przeciwdziałaniem zjawiskom wykluczenia społecznego, </a:t>
            </a:r>
          </a:p>
          <a:p>
            <a:pPr marL="342900" indent="-342900" algn="just">
              <a:buFont typeface="Wingdings" panose="05000000000000000000" pitchFamily="2" charset="2"/>
              <a:buChar char="Ø"/>
            </a:pPr>
            <a:r>
              <a:rPr lang="pl-PL" sz="2200" dirty="0">
                <a:latin typeface="Lato" panose="020F0502020204030203" pitchFamily="34" charset="-18"/>
              </a:rPr>
              <a:t>prowadzeniem systematycznej,  wieloaspektowej komunikacji z mieszkańcami w zakresie współzarządzania miastem,</a:t>
            </a:r>
          </a:p>
          <a:p>
            <a:pPr marL="342900" indent="-342900" algn="just">
              <a:buFont typeface="Wingdings" panose="05000000000000000000" pitchFamily="2" charset="2"/>
              <a:buChar char="Ø"/>
            </a:pPr>
            <a:r>
              <a:rPr lang="pl-PL" sz="2200" dirty="0">
                <a:latin typeface="Lato" panose="020F0502020204030203" pitchFamily="34" charset="-18"/>
              </a:rPr>
              <a:t>tworzeniem warunków oraz zachęcaniem mieszkańców do aktywnego udziału w życiu miejskim </a:t>
            </a:r>
            <a:br>
              <a:rPr lang="pl-PL" sz="2200" dirty="0">
                <a:latin typeface="Lato" panose="020F0502020204030203" pitchFamily="34" charset="-18"/>
              </a:rPr>
            </a:br>
            <a:r>
              <a:rPr lang="pl-PL" sz="2200" dirty="0">
                <a:latin typeface="Lato" panose="020F0502020204030203" pitchFamily="34" charset="-18"/>
              </a:rPr>
              <a:t>i organizowanych wydarzeniach, wspieraniem inicjatyw mieszkańców.</a:t>
            </a:r>
          </a:p>
          <a:p>
            <a:pPr algn="just"/>
            <a:endParaRPr lang="pl-PL" sz="2200" dirty="0">
              <a:latin typeface="Lato" panose="020F0502020204030203" pitchFamily="34" charset="-18"/>
            </a:endParaRPr>
          </a:p>
          <a:p>
            <a:pPr algn="just"/>
            <a:r>
              <a:rPr lang="pl-PL" sz="2200" b="1" dirty="0">
                <a:latin typeface="Lato" panose="020F0502020204030203" pitchFamily="34" charset="-18"/>
              </a:rPr>
              <a:t>Rezultaty  realizacji ww. kierunków działań to m.in.:</a:t>
            </a:r>
          </a:p>
          <a:p>
            <a:pPr marL="342900" indent="-342900" algn="just">
              <a:buFont typeface="Wingdings" panose="05000000000000000000" pitchFamily="2" charset="2"/>
              <a:buChar char="Ø"/>
            </a:pPr>
            <a:r>
              <a:rPr lang="pl-PL" sz="2200" dirty="0">
                <a:latin typeface="Lato" panose="020F0502020204030203" pitchFamily="34" charset="-18"/>
              </a:rPr>
              <a:t>wzrost poczucia tożsamości lokalnej,</a:t>
            </a:r>
          </a:p>
          <a:p>
            <a:pPr marL="342900" indent="-342900" algn="just">
              <a:buFont typeface="Wingdings" panose="05000000000000000000" pitchFamily="2" charset="2"/>
              <a:buChar char="Ø"/>
            </a:pPr>
            <a:r>
              <a:rPr lang="pl-PL" sz="2200" dirty="0">
                <a:latin typeface="Lato" panose="020F0502020204030203" pitchFamily="34" charset="-18"/>
              </a:rPr>
              <a:t>ograniczenie zjawiska wykluczenia społecznego mieszkańców i grup społecznych,</a:t>
            </a:r>
          </a:p>
          <a:p>
            <a:pPr marL="342900" indent="-342900" algn="just">
              <a:buFont typeface="Wingdings" panose="05000000000000000000" pitchFamily="2" charset="2"/>
              <a:buChar char="Ø"/>
            </a:pPr>
            <a:r>
              <a:rPr lang="pl-PL" sz="2200" dirty="0">
                <a:latin typeface="Lato" panose="020F0502020204030203" pitchFamily="34" charset="-18"/>
              </a:rPr>
              <a:t>pogłębienie integracji społecznej międzypokoleniowej, międzykulturowej oraz wyższy poziom uczestnictwa cudzoziemców i migrantów w życiu miasta,</a:t>
            </a:r>
          </a:p>
          <a:p>
            <a:pPr marL="342900" indent="-342900" algn="just">
              <a:buFont typeface="Wingdings" panose="05000000000000000000" pitchFamily="2" charset="2"/>
              <a:buChar char="Ø"/>
            </a:pPr>
            <a:r>
              <a:rPr lang="pl-PL" sz="2200" dirty="0">
                <a:latin typeface="Lato" panose="020F0502020204030203" pitchFamily="34" charset="-18"/>
              </a:rPr>
              <a:t>zmniejszenie poczucia izolacji wśród osób zagrożonych wykluczeniem społecznym,</a:t>
            </a:r>
          </a:p>
          <a:p>
            <a:pPr marL="342900" indent="-342900" algn="just">
              <a:buFont typeface="Wingdings" panose="05000000000000000000" pitchFamily="2" charset="2"/>
              <a:buChar char="Ø"/>
            </a:pPr>
            <a:r>
              <a:rPr lang="pl-PL" sz="2200" dirty="0">
                <a:latin typeface="Lato" panose="020F0502020204030203" pitchFamily="34" charset="-18"/>
              </a:rPr>
              <a:t>trafniejsze identyfikowanie problemów, potrzeb i oczekiwań mieszańców, umożliwiających podejmowanie właściwych decyzji rozwojowych,</a:t>
            </a:r>
          </a:p>
          <a:p>
            <a:pPr marL="342900" indent="-342900" algn="just">
              <a:buFont typeface="Wingdings" panose="05000000000000000000" pitchFamily="2" charset="2"/>
              <a:buChar char="Ø"/>
            </a:pPr>
            <a:r>
              <a:rPr lang="pl-PL" sz="2200" dirty="0">
                <a:latin typeface="Lato" panose="020F0502020204030203" pitchFamily="34" charset="-18"/>
              </a:rPr>
              <a:t>zwiększenie liczby mieszkańców zaangażowanych w budżet obywatelski, uczestniczących w wyborach,</a:t>
            </a:r>
          </a:p>
          <a:p>
            <a:pPr marL="342900" indent="-342900" algn="just">
              <a:buFont typeface="Wingdings" panose="05000000000000000000" pitchFamily="2" charset="2"/>
              <a:buChar char="Ø"/>
            </a:pPr>
            <a:r>
              <a:rPr lang="pl-PL" sz="2200" dirty="0">
                <a:latin typeface="Lato" panose="020F0502020204030203" pitchFamily="34" charset="-18"/>
              </a:rPr>
              <a:t>wzrost zaufania mieszkańców do władz miasta, wzbudzanie w mieszkańcach poczucia sprawczości oraz uwzględnienia ich potrzeb w działaniach miasta.</a:t>
            </a:r>
          </a:p>
          <a:p>
            <a:pPr marL="342900" indent="-342900">
              <a:buFont typeface="Arial" panose="020B0604020202020204" pitchFamily="34" charset="0"/>
              <a:buChar char="•"/>
            </a:pPr>
            <a:endParaRPr lang="pl-PL" sz="2400" dirty="0">
              <a:latin typeface="Lato" panose="020F0502020204030203" pitchFamily="34" charset="-18"/>
            </a:endParaRPr>
          </a:p>
          <a:p>
            <a:pPr marL="342900" indent="-342900">
              <a:buFont typeface="Arial" panose="020B0604020202020204" pitchFamily="34" charset="0"/>
              <a:buChar char="•"/>
            </a:pPr>
            <a:endParaRPr lang="pl-PL" sz="2400" dirty="0">
              <a:latin typeface="Lato" panose="020F0502020204030203" pitchFamily="34" charset="-18"/>
            </a:endParaRPr>
          </a:p>
          <a:p>
            <a:pPr marL="342900" indent="-342900">
              <a:buFont typeface="Arial" panose="020B0604020202020204" pitchFamily="34" charset="0"/>
              <a:buChar char="•"/>
            </a:pPr>
            <a:endParaRPr lang="pl-PL" sz="2400" dirty="0">
              <a:latin typeface="Lato" panose="020F0502020204030203" pitchFamily="34" charset="-18"/>
            </a:endParaRPr>
          </a:p>
          <a:p>
            <a:endParaRPr lang="pl-PL" dirty="0">
              <a:latin typeface="Lato" panose="020F0502020204030203" pitchFamily="34" charset="-18"/>
            </a:endParaRPr>
          </a:p>
          <a:p>
            <a:endParaRPr lang="pl-PL" dirty="0"/>
          </a:p>
        </p:txBody>
      </p:sp>
      <p:sp>
        <p:nvSpPr>
          <p:cNvPr id="2" name="pole tekstowe 1">
            <a:extLst>
              <a:ext uri="{FF2B5EF4-FFF2-40B4-BE49-F238E27FC236}">
                <a16:creationId xmlns:a16="http://schemas.microsoft.com/office/drawing/2014/main" id="{04283B8A-AFD7-7554-D691-6D0484BA215F}"/>
              </a:ext>
            </a:extLst>
          </p:cNvPr>
          <p:cNvSpPr txBox="1"/>
          <p:nvPr/>
        </p:nvSpPr>
        <p:spPr>
          <a:xfrm>
            <a:off x="956749" y="738927"/>
            <a:ext cx="14283251" cy="1200329"/>
          </a:xfrm>
          <a:prstGeom prst="rect">
            <a:avLst/>
          </a:prstGeom>
          <a:noFill/>
        </p:spPr>
        <p:txBody>
          <a:bodyPr wrap="square" rtlCol="0">
            <a:spAutoFit/>
          </a:bodyPr>
          <a:lstStyle/>
          <a:p>
            <a:pPr algn="ctr"/>
            <a:r>
              <a:rPr lang="pl-PL" sz="3600" dirty="0">
                <a:latin typeface="Lato Bold Bold" panose="020B0604020202020204" charset="0"/>
                <a:ea typeface="Lato Bold Bold" panose="020B0604020202020204" charset="0"/>
                <a:cs typeface="Lato Bold Bold" panose="020B0604020202020204" charset="0"/>
              </a:rPr>
              <a:t>Cele strategiczne – cele operacyjne – kierunki działań – rezultaty</a:t>
            </a:r>
          </a:p>
          <a:p>
            <a:pPr algn="ctr"/>
            <a:endParaRPr lang="pl-PL" sz="3600" dirty="0">
              <a:latin typeface="Lato Bold Bold" panose="020B0604020202020204" charset="0"/>
              <a:ea typeface="Lato Bold Bold" panose="020B0604020202020204" charset="0"/>
              <a:cs typeface="Lato Bold Bold" panose="020B0604020202020204" charset="0"/>
            </a:endParaRPr>
          </a:p>
        </p:txBody>
      </p:sp>
      <p:grpSp>
        <p:nvGrpSpPr>
          <p:cNvPr id="4" name="Grupa 3">
            <a:extLst>
              <a:ext uri="{FF2B5EF4-FFF2-40B4-BE49-F238E27FC236}">
                <a16:creationId xmlns:a16="http://schemas.microsoft.com/office/drawing/2014/main" id="{6C6B7839-7376-C759-7234-B292B3D4A4FA}"/>
              </a:ext>
            </a:extLst>
          </p:cNvPr>
          <p:cNvGrpSpPr/>
          <p:nvPr/>
        </p:nvGrpSpPr>
        <p:grpSpPr>
          <a:xfrm>
            <a:off x="286806" y="2411483"/>
            <a:ext cx="3352799" cy="5543613"/>
            <a:chOff x="44930" y="178917"/>
            <a:chExt cx="3989429" cy="5755563"/>
          </a:xfrm>
        </p:grpSpPr>
        <p:sp>
          <p:nvSpPr>
            <p:cNvPr id="6" name="Prostokąt: zaokrąglone rogi 5">
              <a:extLst>
                <a:ext uri="{FF2B5EF4-FFF2-40B4-BE49-F238E27FC236}">
                  <a16:creationId xmlns:a16="http://schemas.microsoft.com/office/drawing/2014/main" id="{9B74486C-D6CB-C8DE-BB79-23ECD5CE0810}"/>
                </a:ext>
              </a:extLst>
            </p:cNvPr>
            <p:cNvSpPr/>
            <p:nvPr/>
          </p:nvSpPr>
          <p:spPr>
            <a:xfrm>
              <a:off x="44930" y="317430"/>
              <a:ext cx="3989429" cy="5617050"/>
            </a:xfrm>
            <a:prstGeom prst="roundRect">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Prostokąt: zaokrąglone rogi 4">
              <a:extLst>
                <a:ext uri="{FF2B5EF4-FFF2-40B4-BE49-F238E27FC236}">
                  <a16:creationId xmlns:a16="http://schemas.microsoft.com/office/drawing/2014/main" id="{496A3ADE-7CC1-D1B4-FF5D-96712C85BA9F}"/>
                </a:ext>
              </a:extLst>
            </p:cNvPr>
            <p:cNvSpPr txBox="1"/>
            <p:nvPr/>
          </p:nvSpPr>
          <p:spPr>
            <a:xfrm>
              <a:off x="239678" y="178917"/>
              <a:ext cx="3599932" cy="52275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lvl="0" indent="0" defTabSz="1422400">
                <a:lnSpc>
                  <a:spcPct val="90000"/>
                </a:lnSpc>
                <a:spcBef>
                  <a:spcPct val="0"/>
                </a:spcBef>
                <a:spcAft>
                  <a:spcPct val="35000"/>
                </a:spcAft>
                <a:buNone/>
              </a:pPr>
              <a:r>
                <a:rPr lang="pl-PL" sz="2400" b="1" kern="1200" dirty="0">
                  <a:solidFill>
                    <a:schemeClr val="tx1"/>
                  </a:solidFill>
                  <a:effectLst/>
                  <a:latin typeface="Lato" panose="020F0502020204030203" pitchFamily="34" charset="-18"/>
                  <a:ea typeface="Calibri" panose="020F0502020204030204" pitchFamily="34" charset="0"/>
                  <a:cs typeface="Calibri Light" panose="020F0302020204030204" pitchFamily="34" charset="0"/>
                </a:rPr>
                <a:t>Sfera społeczna</a:t>
              </a:r>
            </a:p>
            <a:p>
              <a:pPr marL="0" lvl="0" indent="0" defTabSz="1422400">
                <a:lnSpc>
                  <a:spcPct val="90000"/>
                </a:lnSpc>
                <a:spcBef>
                  <a:spcPct val="0"/>
                </a:spcBef>
                <a:spcAft>
                  <a:spcPct val="35000"/>
                </a:spcAft>
                <a:buNone/>
              </a:pPr>
              <a:r>
                <a:rPr lang="pl-PL" sz="2400" b="1" kern="1200" dirty="0">
                  <a:solidFill>
                    <a:schemeClr val="tx1"/>
                  </a:solidFill>
                  <a:effectLst/>
                  <a:latin typeface="Lato" panose="020F0502020204030203" pitchFamily="34" charset="-18"/>
                  <a:ea typeface="Calibri" panose="020F0502020204030204" pitchFamily="34" charset="0"/>
                  <a:cs typeface="Calibri Light" panose="020F0302020204030204" pitchFamily="34" charset="0"/>
                </a:rPr>
                <a:t>Cel strategiczny 2:</a:t>
              </a:r>
            </a:p>
            <a:p>
              <a:pPr marL="0" lvl="0" indent="0" defTabSz="1422400">
                <a:lnSpc>
                  <a:spcPct val="90000"/>
                </a:lnSpc>
                <a:spcBef>
                  <a:spcPct val="0"/>
                </a:spcBef>
                <a:spcAft>
                  <a:spcPct val="35000"/>
                </a:spcAft>
                <a:buNone/>
              </a:pPr>
              <a:r>
                <a:rPr lang="pl-PL" sz="2400" b="1" dirty="0">
                  <a:solidFill>
                    <a:schemeClr val="bg1"/>
                  </a:solidFill>
                  <a:latin typeface="Lato" panose="020F0502020204030203" pitchFamily="34" charset="-18"/>
                  <a:ea typeface="Calibri" panose="020F0502020204030204" pitchFamily="34" charset="0"/>
                  <a:cs typeface="Calibri Light" panose="020F0302020204030204" pitchFamily="34" charset="0"/>
                </a:rPr>
                <a:t>Budowa tożsamości lokalnej i społeczeństwa obywatelskiego</a:t>
              </a:r>
              <a:r>
                <a:rPr lang="pl-PL" sz="2400" b="1" kern="1200" dirty="0">
                  <a:solidFill>
                    <a:schemeClr val="bg1"/>
                  </a:solidFill>
                  <a:effectLst/>
                  <a:latin typeface="Lato" panose="020F0502020204030203" pitchFamily="34" charset="-18"/>
                  <a:ea typeface="Calibri" panose="020F0502020204030204" pitchFamily="34" charset="0"/>
                  <a:cs typeface="Calibri Light" panose="020F0302020204030204" pitchFamily="34" charset="0"/>
                </a:rPr>
                <a:t> </a:t>
              </a:r>
            </a:p>
            <a:p>
              <a:pPr marL="0" lvl="0" indent="0" defTabSz="1422400">
                <a:lnSpc>
                  <a:spcPct val="90000"/>
                </a:lnSpc>
                <a:spcBef>
                  <a:spcPct val="0"/>
                </a:spcBef>
                <a:spcAft>
                  <a:spcPct val="35000"/>
                </a:spcAft>
                <a:buNone/>
              </a:pPr>
              <a:endParaRPr lang="pl-PL" sz="2400" i="0" kern="1200" dirty="0">
                <a:latin typeface="Lato" panose="020F0502020204030203" pitchFamily="34" charset="-18"/>
              </a:endParaRPr>
            </a:p>
          </p:txBody>
        </p:sp>
      </p:grpSp>
    </p:spTree>
    <p:extLst>
      <p:ext uri="{BB962C8B-B14F-4D97-AF65-F5344CB8AC3E}">
        <p14:creationId xmlns:p14="http://schemas.microsoft.com/office/powerpoint/2010/main" val="32757649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3473</TotalTime>
  <Words>3022</Words>
  <Application>Microsoft Office PowerPoint</Application>
  <PresentationFormat>Niestandardowy</PresentationFormat>
  <Paragraphs>264</Paragraphs>
  <Slides>19</Slides>
  <Notes>1</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19</vt:i4>
      </vt:variant>
    </vt:vector>
  </HeadingPairs>
  <TitlesOfParts>
    <vt:vector size="26" baseType="lpstr">
      <vt:lpstr>Wingdings</vt:lpstr>
      <vt:lpstr>Lato Bold</vt:lpstr>
      <vt:lpstr>Calibri</vt:lpstr>
      <vt:lpstr>Arial</vt:lpstr>
      <vt:lpstr>Lato Bold Bold</vt:lpstr>
      <vt:lpstr>Lato</vt:lpstr>
      <vt:lpstr>Office Theme</vt:lpstr>
      <vt:lpstr>Prezentacja programu PowerPoint</vt:lpstr>
      <vt:lpstr> Etapy prac nad Strategią Rozwoju Miasta Jelenia Góra na lata 2024-2034  </vt:lpstr>
      <vt:lpstr>Prezentacja programu PowerPoint</vt:lpstr>
      <vt:lpstr>Prezentacja programu PowerPoint</vt:lpstr>
      <vt:lpstr>Prezentacja programu PowerPoint</vt:lpstr>
      <vt:lpstr>Cele strategiczne w sferze społecznej, gospodarczej i przestrzennej</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WSZYSTKIE ZADANIA</dc:title>
  <dc:creator>Marcin Ryłko</dc:creator>
  <cp:lastModifiedBy>Daria Kozłowska</cp:lastModifiedBy>
  <cp:revision>178</cp:revision>
  <cp:lastPrinted>2024-06-21T10:27:11Z</cp:lastPrinted>
  <dcterms:created xsi:type="dcterms:W3CDTF">2006-08-16T00:00:00Z</dcterms:created>
  <dcterms:modified xsi:type="dcterms:W3CDTF">2024-07-05T10:37:31Z</dcterms:modified>
  <dc:identifier>DAF0-JfKVkc</dc:identifier>
</cp:coreProperties>
</file>